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6"/>
  </p:notesMasterIdLst>
  <p:sldIdLst>
    <p:sldId id="2147482983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D3CC03-6895-922B-797A-A4E6E778C483}" name="佐々木 秀典 博報堂 ＴＰＦＢ" initials="" userId="S::hidenori.sasaki@hakuhodo.co.jp::fe3a6100-bf32-47de-92ba-b47fee5052e9" providerId="AD"/>
  <p188:author id="{E542DE1F-4B7A-C5E4-3DFC-CF9865CBCA8C}" name="児島 真菜 博報堂 ＴＰＦＢ ＴＰ局Ｇ" initials="真児" userId="S::mana.kojima@hakuhodo.co.jp::35e1077c-f1a9-4a17-9bd6-dbb4bd6e865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藤井 香里" initials="藤井" lastIdx="8" clrIdx="0">
    <p:extLst>
      <p:ext uri="{19B8F6BF-5375-455C-9EA6-DF929625EA0E}">
        <p15:presenceInfo xmlns:p15="http://schemas.microsoft.com/office/powerpoint/2012/main" userId="S::fujii-k59ao@mlit.go.jp::113b38cf-b52b-4a7e-ac1c-15839c340df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4E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3E1A6-E166-31C5-88DC-1C409A8B7E95}" v="115" dt="2026-10-28T01:54:36.310"/>
    <p1510:client id="{563CFE0E-34F8-0F00-BA57-1D274C249A91}" v="124" dt="2026-10-27T11:28:44.789"/>
    <p1510:client id="{E02F9463-0F76-B6A6-C782-76284A4D6200}" v="56" dt="2026-10-26T03:38:53.2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324" autoAdjust="0"/>
  </p:normalViewPr>
  <p:slideViewPr>
    <p:cSldViewPr snapToGrid="0">
      <p:cViewPr varScale="1">
        <p:scale>
          <a:sx n="111" d="100"/>
          <a:sy n="111" d="100"/>
        </p:scale>
        <p:origin x="18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BEBAC-F40E-4352-8B7E-EA2517538801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1CA35-A4A4-4EFE-A324-0AC0255880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658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B99D4-BE2E-2056-44A9-30865D620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6" name="スライド イメージ プレースホルダー 1">
            <a:extLst>
              <a:ext uri="{FF2B5EF4-FFF2-40B4-BE49-F238E27FC236}">
                <a16:creationId xmlns:a16="http://schemas.microsoft.com/office/drawing/2014/main" id="{760D0A0A-4C65-E860-09B9-A967CA317F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57" name="ノート プレースホルダー 2">
            <a:extLst>
              <a:ext uri="{FF2B5EF4-FFF2-40B4-BE49-F238E27FC236}">
                <a16:creationId xmlns:a16="http://schemas.microsoft.com/office/drawing/2014/main" id="{1AD48510-38CA-42F4-BBDC-813CDE837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dirty="0">
              <a:latin typeface="Arial" panose="020B0604020202020204" pitchFamily="34" charset="0"/>
            </a:endParaRPr>
          </a:p>
        </p:txBody>
      </p:sp>
      <p:sp>
        <p:nvSpPr>
          <p:cNvPr id="2658" name="スライド番号プレースホルダー 3">
            <a:extLst>
              <a:ext uri="{FF2B5EF4-FFF2-40B4-BE49-F238E27FC236}">
                <a16:creationId xmlns:a16="http://schemas.microsoft.com/office/drawing/2014/main" id="{EDD1E4B5-CC3C-3F8B-5597-B89D196B10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75451" indent="-2982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93001" indent="-238601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70201" indent="-238601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147402" indent="-238601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624602" indent="-23860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101802" indent="-23860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579003" indent="-23860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4056203" indent="-23860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r" defTabSz="9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61FD5B-0AE5-4493-BC92-D9B57F7CBF3E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544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226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634B0D6D-57E1-EB24-44F6-14CAEE878342}"/>
              </a:ext>
            </a:extLst>
          </p:cNvPr>
          <p:cNvSpPr txBox="1">
            <a:spLocks/>
          </p:cNvSpPr>
          <p:nvPr userDrawn="1"/>
        </p:nvSpPr>
        <p:spPr>
          <a:xfrm>
            <a:off x="169068" y="2"/>
            <a:ext cx="9736932" cy="534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8890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0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marL="0" marR="0" lvl="0" indent="88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j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4BF8441-A15B-5187-6454-192D3F6C0E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56628" y="91572"/>
            <a:ext cx="1161958" cy="351811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1E712D7-3133-5F8C-9CB4-B3A30E05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59358" y="6419850"/>
            <a:ext cx="2303780" cy="258150"/>
          </a:xfrm>
        </p:spPr>
        <p:txBody>
          <a:bodyPr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6EF5D042-AEC7-4948-B261-1C816D8BE60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15ADCAC-DAC3-25F4-A261-CC921A695335}"/>
              </a:ext>
            </a:extLst>
          </p:cNvPr>
          <p:cNvSpPr/>
          <p:nvPr userDrawn="1"/>
        </p:nvSpPr>
        <p:spPr>
          <a:xfrm>
            <a:off x="169068" y="516954"/>
            <a:ext cx="468000" cy="36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44AE854-30BA-AC0A-5FCF-B66322505027}"/>
              </a:ext>
            </a:extLst>
          </p:cNvPr>
          <p:cNvSpPr/>
          <p:nvPr userDrawn="1"/>
        </p:nvSpPr>
        <p:spPr>
          <a:xfrm>
            <a:off x="654842" y="516954"/>
            <a:ext cx="9252000" cy="36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387B7BB-9EEA-07AD-17F2-755DF06F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69" y="1"/>
            <a:ext cx="8400146" cy="516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 b="1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14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8266113" cy="34925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144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1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11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11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5D6372-79B3-44A9-9559-35B0E06D676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78191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5F8C1A-82E0-4CBD-BC54-122ED46CEAF7}" type="datetimeFigureOut">
              <a:rPr lang="ja-JP" altLang="en-US" smtClean="0"/>
              <a:pPr/>
              <a:t>2026/10/28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F5D042-AEC7-4948-B261-1C816D8BE60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0696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C30F0-0224-0070-D225-792095E3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97">
            <a:extLst>
              <a:ext uri="{FF2B5EF4-FFF2-40B4-BE49-F238E27FC236}">
                <a16:creationId xmlns:a16="http://schemas.microsoft.com/office/drawing/2014/main" id="{D05B9D24-3C83-1D3B-DC88-24F76B99C7BF}"/>
              </a:ext>
            </a:extLst>
          </p:cNvPr>
          <p:cNvSpPr/>
          <p:nvPr/>
        </p:nvSpPr>
        <p:spPr>
          <a:xfrm>
            <a:off x="299897" y="5902676"/>
            <a:ext cx="6484333" cy="52525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endParaRPr/>
          </a:p>
        </p:txBody>
      </p:sp>
      <p:sp>
        <p:nvSpPr>
          <p:cNvPr id="21" name="Rectangle 97">
            <a:extLst>
              <a:ext uri="{FF2B5EF4-FFF2-40B4-BE49-F238E27FC236}">
                <a16:creationId xmlns:a16="http://schemas.microsoft.com/office/drawing/2014/main" id="{83A17115-3A79-686B-0951-CB7B7CE53D4E}"/>
              </a:ext>
            </a:extLst>
          </p:cNvPr>
          <p:cNvSpPr/>
          <p:nvPr/>
        </p:nvSpPr>
        <p:spPr>
          <a:xfrm>
            <a:off x="299897" y="5348861"/>
            <a:ext cx="6484333" cy="52525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endParaRPr/>
          </a:p>
        </p:txBody>
      </p:sp>
      <p:sp>
        <p:nvSpPr>
          <p:cNvPr id="2611" name="タイトル 1">
            <a:extLst>
              <a:ext uri="{FF2B5EF4-FFF2-40B4-BE49-F238E27FC236}">
                <a16:creationId xmlns:a16="http://schemas.microsoft.com/office/drawing/2014/main" id="{2EDAB62E-D88E-08A0-1A08-D9817D548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905999" cy="193419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ja-JP" altLang="en-US" sz="11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令和８年度</a:t>
            </a:r>
            <a:r>
              <a:rPr lang="en-US" altLang="ja-JP" sz="11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_</a:t>
            </a:r>
            <a:r>
              <a:rPr lang="ja-JP" altLang="en-US" sz="1100" b="1" dirty="0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オーバーツーリズムの未然防止・抑制をはじめとする観光地の面的受入環境整備促進事業</a:t>
            </a:r>
          </a:p>
        </p:txBody>
      </p:sp>
      <p:sp>
        <p:nvSpPr>
          <p:cNvPr id="9" name="Rectangle 83">
            <a:extLst>
              <a:ext uri="{FF2B5EF4-FFF2-40B4-BE49-F238E27FC236}">
                <a16:creationId xmlns:a16="http://schemas.microsoft.com/office/drawing/2014/main" id="{D3A5257E-4800-8F82-C29B-2D709D3F7821}"/>
              </a:ext>
            </a:extLst>
          </p:cNvPr>
          <p:cNvSpPr/>
          <p:nvPr/>
        </p:nvSpPr>
        <p:spPr>
          <a:xfrm>
            <a:off x="0" y="229955"/>
            <a:ext cx="9906000" cy="232804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lang="en-US" altLang="ja-JP" sz="12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【</a:t>
            </a:r>
            <a:r>
              <a:rPr lang="ja-JP" altLang="en-US" sz="12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提出様式 </a:t>
            </a:r>
            <a:r>
              <a:rPr lang="en-US" altLang="ja-JP" sz="12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1 】</a:t>
            </a:r>
            <a:r>
              <a:rPr lang="ja-JP" altLang="en-US" sz="12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　株式会社●●●　｜　サービス名：●●●●</a:t>
            </a:r>
            <a:endParaRPr sz="1200" b="1">
              <a:solidFill>
                <a:srgbClr val="FFFFFF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0" name="Rectangle 84">
            <a:extLst>
              <a:ext uri="{FF2B5EF4-FFF2-40B4-BE49-F238E27FC236}">
                <a16:creationId xmlns:a16="http://schemas.microsoft.com/office/drawing/2014/main" id="{B74C74F6-5805-D4D9-3E5E-6951DFD02304}"/>
              </a:ext>
            </a:extLst>
          </p:cNvPr>
          <p:cNvSpPr/>
          <p:nvPr/>
        </p:nvSpPr>
        <p:spPr>
          <a:xfrm>
            <a:off x="193529" y="538679"/>
            <a:ext cx="3635159" cy="2244934"/>
          </a:xfrm>
          <a:prstGeom prst="rect">
            <a:avLst/>
          </a:prstGeom>
          <a:solidFill>
            <a:srgbClr val="D9D9D9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50" b="0">
                <a:solidFill>
                  <a:srgbClr val="595959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サービスの写真・画像</a:t>
            </a:r>
          </a:p>
          <a:p>
            <a:pPr algn="ctr"/>
            <a:r>
              <a:rPr sz="1050" b="0">
                <a:solidFill>
                  <a:srgbClr val="595959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（画面イメージ・利用シーン等）</a:t>
            </a: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08CF6B0B-7E26-E96B-EC66-B001C7C4C9CE}"/>
              </a:ext>
            </a:extLst>
          </p:cNvPr>
          <p:cNvGrpSpPr/>
          <p:nvPr/>
        </p:nvGrpSpPr>
        <p:grpSpPr>
          <a:xfrm>
            <a:off x="3971109" y="535648"/>
            <a:ext cx="5775173" cy="2279207"/>
            <a:chOff x="5295062" y="554402"/>
            <a:chExt cx="4451220" cy="2174591"/>
          </a:xfrm>
        </p:grpSpPr>
        <p:sp>
          <p:nvSpPr>
            <p:cNvPr id="8" name="Rectangle 94">
              <a:extLst>
                <a:ext uri="{FF2B5EF4-FFF2-40B4-BE49-F238E27FC236}">
                  <a16:creationId xmlns:a16="http://schemas.microsoft.com/office/drawing/2014/main" id="{36CC34A6-0203-49E9-688E-77A6D9AA26D1}"/>
                </a:ext>
              </a:extLst>
            </p:cNvPr>
            <p:cNvSpPr/>
            <p:nvPr/>
          </p:nvSpPr>
          <p:spPr>
            <a:xfrm>
              <a:off x="5295063" y="567449"/>
              <a:ext cx="4451219" cy="21615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FBFB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endParaRPr sz="2400"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12" name="TextBox 86">
              <a:extLst>
                <a:ext uri="{FF2B5EF4-FFF2-40B4-BE49-F238E27FC236}">
                  <a16:creationId xmlns:a16="http://schemas.microsoft.com/office/drawing/2014/main" id="{B6B3FDD5-92B0-F4AB-EC79-6079D0CF89F1}"/>
                </a:ext>
              </a:extLst>
            </p:cNvPr>
            <p:cNvSpPr txBox="1"/>
            <p:nvPr/>
          </p:nvSpPr>
          <p:spPr>
            <a:xfrm>
              <a:off x="5295062" y="911232"/>
              <a:ext cx="4451219" cy="1817166"/>
            </a:xfrm>
            <a:prstGeom prst="rect">
              <a:avLst/>
            </a:prstGeom>
            <a:noFill/>
          </p:spPr>
          <p:txBody>
            <a:bodyPr wrap="square" lIns="27432" tIns="18288" rIns="27432" bIns="18288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ja-JP" altLang="en-US" sz="100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どんなサービス内容か、具体的に記載してください。（</a:t>
              </a:r>
              <a:r>
                <a:rPr lang="en-US" altLang="ja-JP" sz="100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400</a:t>
              </a:r>
              <a:r>
                <a:rPr lang="ja-JP" altLang="en-US" sz="100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字程度）</a:t>
              </a:r>
              <a:br>
                <a:rPr lang="en-US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</a:br>
              <a:br>
                <a:rPr lang="en-US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</a:br>
              <a: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  <a:b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</a:br>
              <a:r>
                <a:rPr lang="en-US" altLang="ja-JP" sz="1000" b="0" dirty="0" err="1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  <a:endParaRPr lang="en-US" altLang="ja-JP" sz="1000" b="0" dirty="0"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  <a:p>
              <a:pPr>
                <a:spcAft>
                  <a:spcPts val="200"/>
                </a:spcAft>
              </a:pPr>
              <a: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</a:p>
            <a:p>
              <a:pPr>
                <a:spcAft>
                  <a:spcPts val="200"/>
                </a:spcAft>
              </a:pPr>
              <a: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</a:p>
            <a:p>
              <a:pPr>
                <a:spcAft>
                  <a:spcPts val="200"/>
                </a:spcAft>
              </a:pPr>
              <a: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</a:p>
            <a:p>
              <a:pPr>
                <a:spcAft>
                  <a:spcPts val="200"/>
                </a:spcAft>
              </a:pPr>
              <a: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</a:p>
            <a:p>
              <a:pPr>
                <a:spcAft>
                  <a:spcPts val="200"/>
                </a:spcAft>
              </a:pPr>
              <a: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</a:p>
            <a:p>
              <a:pPr>
                <a:spcAft>
                  <a:spcPts val="200"/>
                </a:spcAft>
              </a:pPr>
              <a:r>
                <a:rPr lang="en-US" altLang="ja-JP" sz="1000" b="0" dirty="0">
                  <a:latin typeface="Yu Gothic UI" panose="020B0500000000000000" pitchFamily="50" charset="-128"/>
                  <a:ea typeface="Yu Gothic UI" panose="020B0500000000000000" pitchFamily="50" charset="-128"/>
                </a:rPr>
                <a:t>XXXXXXXXXXXXXXXXXXXXXXXXXXXXXXXXXXXXXXXXXXXXXXXXXXXXXXX</a:t>
              </a:r>
            </a:p>
          </p:txBody>
        </p:sp>
        <p:sp>
          <p:nvSpPr>
            <p:cNvPr id="15" name="Rectangle 87">
              <a:extLst>
                <a:ext uri="{FF2B5EF4-FFF2-40B4-BE49-F238E27FC236}">
                  <a16:creationId xmlns:a16="http://schemas.microsoft.com/office/drawing/2014/main" id="{57E90F92-0D5C-BDEA-EED9-015B27CC0F64}"/>
                </a:ext>
              </a:extLst>
            </p:cNvPr>
            <p:cNvSpPr/>
            <p:nvPr/>
          </p:nvSpPr>
          <p:spPr>
            <a:xfrm>
              <a:off x="5295062" y="554402"/>
              <a:ext cx="967656" cy="322552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r>
                <a:rPr lang="ja-JP" altLang="en-US" sz="1000" b="1">
                  <a:solidFill>
                    <a:srgbClr val="FFFFFF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サービス概要</a:t>
              </a:r>
              <a:endParaRPr sz="10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13" name="TextBox 93">
            <a:extLst>
              <a:ext uri="{FF2B5EF4-FFF2-40B4-BE49-F238E27FC236}">
                <a16:creationId xmlns:a16="http://schemas.microsoft.com/office/drawing/2014/main" id="{E8FE42E8-D960-5F46-E51E-EE811B3A4EDD}"/>
              </a:ext>
            </a:extLst>
          </p:cNvPr>
          <p:cNvSpPr txBox="1"/>
          <p:nvPr/>
        </p:nvSpPr>
        <p:spPr>
          <a:xfrm>
            <a:off x="270325" y="2862234"/>
            <a:ext cx="9413907" cy="24846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200"/>
              </a:spcAft>
            </a:pPr>
            <a:r>
              <a:rPr lang="ja-JP" altLang="en-US" sz="1200" b="1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アピールポイント（他サービスとの違い）</a:t>
            </a:r>
            <a:endParaRPr sz="1200" b="1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4" name="TextBox 95">
            <a:extLst>
              <a:ext uri="{FF2B5EF4-FFF2-40B4-BE49-F238E27FC236}">
                <a16:creationId xmlns:a16="http://schemas.microsoft.com/office/drawing/2014/main" id="{BDDDEC9F-6288-8A54-E8E3-1ED7EC6C43CE}"/>
              </a:ext>
            </a:extLst>
          </p:cNvPr>
          <p:cNvSpPr txBox="1"/>
          <p:nvPr/>
        </p:nvSpPr>
        <p:spPr>
          <a:xfrm>
            <a:off x="2650203" y="2896988"/>
            <a:ext cx="3277363" cy="19670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200"/>
              </a:spcAft>
            </a:pPr>
            <a:r>
              <a:rPr lang="ja-JP" altLang="en-US" sz="900" b="0" dirty="0">
                <a:latin typeface="Yu Gothic UI" panose="020B0500000000000000" pitchFamily="50" charset="-128"/>
                <a:ea typeface="Yu Gothic UI" panose="020B0500000000000000" pitchFamily="50" charset="-128"/>
              </a:rPr>
              <a:t>サービスのアピールポイントを３つ記載してください。</a:t>
            </a:r>
            <a:endParaRPr sz="900" b="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6" name="TextBox 93">
            <a:extLst>
              <a:ext uri="{FF2B5EF4-FFF2-40B4-BE49-F238E27FC236}">
                <a16:creationId xmlns:a16="http://schemas.microsoft.com/office/drawing/2014/main" id="{80A6870C-0BFF-B54E-F51A-021F07A0F122}"/>
              </a:ext>
            </a:extLst>
          </p:cNvPr>
          <p:cNvSpPr txBox="1"/>
          <p:nvPr/>
        </p:nvSpPr>
        <p:spPr>
          <a:xfrm>
            <a:off x="270324" y="4578346"/>
            <a:ext cx="9413907" cy="24846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200"/>
              </a:spcAft>
            </a:pPr>
            <a:r>
              <a:rPr lang="ja-JP" altLang="en-US" sz="1200" b="1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主な導入実績（自治体・</a:t>
            </a:r>
            <a:r>
              <a:rPr lang="en-US" altLang="ja-JP" sz="1200" b="1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DMO</a:t>
            </a:r>
            <a:r>
              <a:rPr lang="ja-JP" altLang="en-US" sz="1200" b="1" dirty="0">
                <a:solidFill>
                  <a:srgbClr val="00206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等）</a:t>
            </a:r>
            <a:endParaRPr sz="1200" b="1" dirty="0">
              <a:solidFill>
                <a:srgbClr val="00206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7" name="TextBox 95">
            <a:extLst>
              <a:ext uri="{FF2B5EF4-FFF2-40B4-BE49-F238E27FC236}">
                <a16:creationId xmlns:a16="http://schemas.microsoft.com/office/drawing/2014/main" id="{3D2DA36A-B7A7-8607-7640-2F90F9214204}"/>
              </a:ext>
            </a:extLst>
          </p:cNvPr>
          <p:cNvSpPr txBox="1"/>
          <p:nvPr/>
        </p:nvSpPr>
        <p:spPr>
          <a:xfrm>
            <a:off x="2655836" y="4577158"/>
            <a:ext cx="6235700" cy="17543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20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Yu Gothic UI"/>
                <a:ea typeface="Yu Gothic UI"/>
              </a:rPr>
              <a:t>導入した団体名・導入時期・導入内容を簡潔にご記載ください。</a:t>
            </a:r>
            <a:r>
              <a:rPr lang="en-US" altLang="ja-JP" sz="900" dirty="0">
                <a:solidFill>
                  <a:srgbClr val="000000"/>
                </a:solidFill>
                <a:latin typeface="Yu Gothic UI"/>
                <a:ea typeface="Yu Gothic UI"/>
              </a:rPr>
              <a:t>OT</a:t>
            </a:r>
            <a:r>
              <a:rPr lang="ja-JP" altLang="en-US" sz="900">
                <a:solidFill>
                  <a:srgbClr val="000000"/>
                </a:solidFill>
                <a:latin typeface="Yu Gothic UI"/>
                <a:ea typeface="Yu Gothic UI"/>
              </a:rPr>
              <a:t>事業（※）での導入実績がある場合は、優先してご記載ください。</a:t>
            </a:r>
            <a:endParaRPr sz="900" b="0">
              <a:solidFill>
                <a:srgbClr val="000000"/>
              </a:solidFill>
              <a:latin typeface="Yu Gothic UI"/>
              <a:ea typeface="Yu Gothic UI"/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AC71183-E02F-E206-0C1F-BC2FED01F0A2}"/>
              </a:ext>
            </a:extLst>
          </p:cNvPr>
          <p:cNvGrpSpPr/>
          <p:nvPr/>
        </p:nvGrpSpPr>
        <p:grpSpPr>
          <a:xfrm>
            <a:off x="270325" y="3127890"/>
            <a:ext cx="9413906" cy="1350990"/>
            <a:chOff x="314957" y="3329537"/>
            <a:chExt cx="9413906" cy="1254206"/>
          </a:xfrm>
        </p:grpSpPr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id="{361B8678-D429-B2D7-422A-1B7B73560A94}"/>
                </a:ext>
              </a:extLst>
            </p:cNvPr>
            <p:cNvSpPr/>
            <p:nvPr/>
          </p:nvSpPr>
          <p:spPr>
            <a:xfrm>
              <a:off x="314957" y="3329537"/>
              <a:ext cx="9413906" cy="3720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FBFB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endParaRPr/>
            </a:p>
          </p:txBody>
        </p:sp>
        <p:sp>
          <p:nvSpPr>
            <p:cNvPr id="19" name="Rectangle 97">
              <a:extLst>
                <a:ext uri="{FF2B5EF4-FFF2-40B4-BE49-F238E27FC236}">
                  <a16:creationId xmlns:a16="http://schemas.microsoft.com/office/drawing/2014/main" id="{9B06136A-3087-4C63-781E-81752C1F96FB}"/>
                </a:ext>
              </a:extLst>
            </p:cNvPr>
            <p:cNvSpPr/>
            <p:nvPr/>
          </p:nvSpPr>
          <p:spPr>
            <a:xfrm>
              <a:off x="314957" y="3766757"/>
              <a:ext cx="9413906" cy="3720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FBFB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endParaRPr/>
            </a:p>
          </p:txBody>
        </p:sp>
        <p:sp>
          <p:nvSpPr>
            <p:cNvPr id="20" name="Rectangle 97">
              <a:extLst>
                <a:ext uri="{FF2B5EF4-FFF2-40B4-BE49-F238E27FC236}">
                  <a16:creationId xmlns:a16="http://schemas.microsoft.com/office/drawing/2014/main" id="{4D9D1A55-2A1D-58F0-F495-F001DA85639D}"/>
                </a:ext>
              </a:extLst>
            </p:cNvPr>
            <p:cNvSpPr/>
            <p:nvPr/>
          </p:nvSpPr>
          <p:spPr>
            <a:xfrm>
              <a:off x="314957" y="4211718"/>
              <a:ext cx="9413906" cy="3720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FBFB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endParaRPr/>
            </a:p>
          </p:txBody>
        </p:sp>
        <p:sp>
          <p:nvSpPr>
            <p:cNvPr id="22" name="Rectangle 87">
              <a:extLst>
                <a:ext uri="{FF2B5EF4-FFF2-40B4-BE49-F238E27FC236}">
                  <a16:creationId xmlns:a16="http://schemas.microsoft.com/office/drawing/2014/main" id="{36675F87-67C2-8C15-1877-92603D8A2223}"/>
                </a:ext>
              </a:extLst>
            </p:cNvPr>
            <p:cNvSpPr/>
            <p:nvPr/>
          </p:nvSpPr>
          <p:spPr>
            <a:xfrm>
              <a:off x="314957" y="3329537"/>
              <a:ext cx="847888" cy="364285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r>
                <a:rPr lang="ja-JP" altLang="en-US" sz="1000" b="1">
                  <a:solidFill>
                    <a:srgbClr val="FFFFFF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ポイント①</a:t>
              </a:r>
              <a:endParaRPr sz="10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3" name="Rectangle 87">
              <a:extLst>
                <a:ext uri="{FF2B5EF4-FFF2-40B4-BE49-F238E27FC236}">
                  <a16:creationId xmlns:a16="http://schemas.microsoft.com/office/drawing/2014/main" id="{29CB4351-D163-0305-1D23-BBBF3D0382C8}"/>
                </a:ext>
              </a:extLst>
            </p:cNvPr>
            <p:cNvSpPr/>
            <p:nvPr/>
          </p:nvSpPr>
          <p:spPr>
            <a:xfrm>
              <a:off x="314957" y="3766756"/>
              <a:ext cx="847888" cy="364285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r>
                <a:rPr lang="ja-JP" altLang="en-US" sz="1000" b="1">
                  <a:solidFill>
                    <a:srgbClr val="FFFFFF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ポイント②</a:t>
              </a:r>
              <a:endParaRPr sz="10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4" name="Rectangle 87">
              <a:extLst>
                <a:ext uri="{FF2B5EF4-FFF2-40B4-BE49-F238E27FC236}">
                  <a16:creationId xmlns:a16="http://schemas.microsoft.com/office/drawing/2014/main" id="{F58EA845-8CCC-CE3E-F008-E73BFB29741E}"/>
                </a:ext>
              </a:extLst>
            </p:cNvPr>
            <p:cNvSpPr/>
            <p:nvPr/>
          </p:nvSpPr>
          <p:spPr>
            <a:xfrm>
              <a:off x="323343" y="4219457"/>
              <a:ext cx="847888" cy="364285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36576" tIns="18288" rIns="36576" bIns="18288" rtlCol="0" anchor="ctr"/>
            <a:lstStyle/>
            <a:p>
              <a:pPr algn="ctr"/>
              <a:r>
                <a:rPr lang="ja-JP" altLang="en-US" sz="1000" b="1">
                  <a:solidFill>
                    <a:srgbClr val="FFFFFF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ポイント③</a:t>
              </a:r>
              <a:endParaRPr sz="10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</p:grpSp>
      <p:sp>
        <p:nvSpPr>
          <p:cNvPr id="26" name="Rectangle 97">
            <a:extLst>
              <a:ext uri="{FF2B5EF4-FFF2-40B4-BE49-F238E27FC236}">
                <a16:creationId xmlns:a16="http://schemas.microsoft.com/office/drawing/2014/main" id="{9935A0EF-4B65-6B77-EE1F-E87BC81F5610}"/>
              </a:ext>
            </a:extLst>
          </p:cNvPr>
          <p:cNvSpPr/>
          <p:nvPr/>
        </p:nvSpPr>
        <p:spPr>
          <a:xfrm>
            <a:off x="299897" y="4790373"/>
            <a:ext cx="6484333" cy="52525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endParaRPr/>
          </a:p>
        </p:txBody>
      </p:sp>
      <p:sp>
        <p:nvSpPr>
          <p:cNvPr id="34" name="Rectangle 87">
            <a:extLst>
              <a:ext uri="{FF2B5EF4-FFF2-40B4-BE49-F238E27FC236}">
                <a16:creationId xmlns:a16="http://schemas.microsoft.com/office/drawing/2014/main" id="{0F2B448A-2AFD-D121-2EDC-5D2B081E078F}"/>
              </a:ext>
            </a:extLst>
          </p:cNvPr>
          <p:cNvSpPr/>
          <p:nvPr/>
        </p:nvSpPr>
        <p:spPr>
          <a:xfrm>
            <a:off x="299897" y="4790373"/>
            <a:ext cx="847888" cy="51433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lang="ja-JP" altLang="en-US" sz="1000" b="1" dirty="0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導入実績①</a:t>
            </a:r>
            <a:endParaRPr sz="1000" b="1" dirty="0">
              <a:solidFill>
                <a:srgbClr val="FFFFFF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5" name="Rectangle 87">
            <a:extLst>
              <a:ext uri="{FF2B5EF4-FFF2-40B4-BE49-F238E27FC236}">
                <a16:creationId xmlns:a16="http://schemas.microsoft.com/office/drawing/2014/main" id="{2E513A0D-041E-0079-2663-940E4EB59DE1}"/>
              </a:ext>
            </a:extLst>
          </p:cNvPr>
          <p:cNvSpPr/>
          <p:nvPr/>
        </p:nvSpPr>
        <p:spPr>
          <a:xfrm>
            <a:off x="299897" y="5350961"/>
            <a:ext cx="847888" cy="51433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lang="ja-JP" altLang="en-US" sz="10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導入実績②</a:t>
            </a:r>
            <a:endParaRPr sz="1000" b="1">
              <a:solidFill>
                <a:srgbClr val="FFFFFF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7" name="Rectangle 87">
            <a:extLst>
              <a:ext uri="{FF2B5EF4-FFF2-40B4-BE49-F238E27FC236}">
                <a16:creationId xmlns:a16="http://schemas.microsoft.com/office/drawing/2014/main" id="{3F4E6C72-F0B3-D478-6FFF-DC721021B960}"/>
              </a:ext>
            </a:extLst>
          </p:cNvPr>
          <p:cNvSpPr/>
          <p:nvPr/>
        </p:nvSpPr>
        <p:spPr>
          <a:xfrm>
            <a:off x="299897" y="5907732"/>
            <a:ext cx="847888" cy="514330"/>
          </a:xfrm>
          <a:prstGeom prst="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lang="ja-JP" altLang="en-US" sz="1000" b="1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導入実績③</a:t>
            </a:r>
            <a:endParaRPr sz="1000" b="1">
              <a:solidFill>
                <a:srgbClr val="FFFFFF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42" name="TextBox 95">
            <a:extLst>
              <a:ext uri="{FF2B5EF4-FFF2-40B4-BE49-F238E27FC236}">
                <a16:creationId xmlns:a16="http://schemas.microsoft.com/office/drawing/2014/main" id="{B64CDFEB-0700-FD14-1B62-D570D5CE91A0}"/>
              </a:ext>
            </a:extLst>
          </p:cNvPr>
          <p:cNvSpPr txBox="1"/>
          <p:nvPr/>
        </p:nvSpPr>
        <p:spPr>
          <a:xfrm>
            <a:off x="1246722" y="4806031"/>
            <a:ext cx="5537507" cy="50372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200"/>
              </a:spcAft>
            </a:pPr>
            <a:r>
              <a:rPr lang="ja-JP" altLang="en-US" sz="900" b="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団体名：</a:t>
            </a:r>
            <a:endParaRPr lang="en-US" altLang="ja-JP" sz="900" b="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>
              <a:spcAft>
                <a:spcPts val="200"/>
              </a:spcAft>
            </a:pPr>
            <a:r>
              <a:rPr lang="ja-JP" altLang="en-US" sz="9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導入時期：</a:t>
            </a:r>
            <a:endParaRPr lang="en-US" altLang="ja-JP" sz="9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>
              <a:spcAft>
                <a:spcPts val="200"/>
              </a:spcAft>
            </a:pPr>
            <a:r>
              <a:rPr lang="ja-JP" altLang="en-US" sz="9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導入内容：</a:t>
            </a:r>
            <a:endParaRPr lang="en-US" altLang="ja-JP" sz="9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" name="Rectangle 97">
            <a:extLst>
              <a:ext uri="{FF2B5EF4-FFF2-40B4-BE49-F238E27FC236}">
                <a16:creationId xmlns:a16="http://schemas.microsoft.com/office/drawing/2014/main" id="{74558417-1408-9CB6-9FD4-93CEC59B4F61}"/>
              </a:ext>
            </a:extLst>
          </p:cNvPr>
          <p:cNvSpPr/>
          <p:nvPr/>
        </p:nvSpPr>
        <p:spPr>
          <a:xfrm>
            <a:off x="6813803" y="4794725"/>
            <a:ext cx="2900000" cy="515033"/>
          </a:xfrm>
          <a:prstGeom prst="rect">
            <a:avLst/>
          </a:prstGeom>
          <a:solidFill>
            <a:srgbClr val="EEF3FA"/>
          </a:solidFill>
          <a:ln w="9525">
            <a:solidFill>
              <a:srgbClr val="8EA9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2000" tIns="18288" rIns="36576" bIns="18288" rtlCol="0" anchor="ctr"/>
          <a:lstStyle/>
          <a:p>
            <a:pPr algn="l"/>
            <a:r>
              <a:rPr lang="ja-JP" altLang="en-US" sz="900" b="1" dirty="0">
                <a:solidFill>
                  <a:srgbClr val="002060"/>
                </a:solidFill>
                <a:latin typeface="Yu Gothic UI"/>
                <a:ea typeface="Yu Gothic UI"/>
              </a:rPr>
              <a:t>□ OT事業での導入</a:t>
            </a:r>
          </a:p>
          <a:p>
            <a:pPr algn="l"/>
            <a:r>
              <a:rPr lang="ja-JP" altLang="en-US" sz="900" b="0" dirty="0">
                <a:solidFill>
                  <a:srgbClr val="262626"/>
                </a:solidFill>
                <a:latin typeface="Yu Gothic UI"/>
                <a:ea typeface="Yu Gothic UI"/>
              </a:rPr>
              <a:t>実施地域名：</a:t>
            </a:r>
          </a:p>
          <a:p>
            <a:pPr algn="l"/>
            <a:r>
              <a:rPr lang="ja-JP" altLang="en-US" sz="900" b="0" dirty="0">
                <a:solidFill>
                  <a:srgbClr val="262626"/>
                </a:solidFill>
                <a:latin typeface="Yu Gothic UI"/>
                <a:ea typeface="Yu Gothic UI"/>
              </a:rPr>
              <a:t>事業年度：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E371F62-51AD-D011-CCA1-FE6E953FCE81}"/>
              </a:ext>
            </a:extLst>
          </p:cNvPr>
          <p:cNvSpPr txBox="1"/>
          <p:nvPr/>
        </p:nvSpPr>
        <p:spPr>
          <a:xfrm>
            <a:off x="213091" y="6455470"/>
            <a:ext cx="9488486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ja-JP" sz="900" dirty="0">
                <a:solidFill>
                  <a:srgbClr val="000000"/>
                </a:solidFill>
                <a:latin typeface="Yu Gothic UI"/>
                <a:ea typeface="Yu Gothic UI"/>
              </a:rPr>
              <a:t>※ </a:t>
            </a:r>
            <a:r>
              <a:rPr lang="en-US" altLang="ja-JP" sz="900" dirty="0" err="1">
                <a:solidFill>
                  <a:srgbClr val="000000"/>
                </a:solidFill>
                <a:latin typeface="Yu Gothic UI"/>
                <a:ea typeface="Yu Gothic UI"/>
              </a:rPr>
              <a:t>OT事業</a:t>
            </a:r>
            <a:r>
              <a:rPr lang="en-US" altLang="ja-JP" sz="900" dirty="0">
                <a:solidFill>
                  <a:srgbClr val="000000"/>
                </a:solidFill>
                <a:latin typeface="Yu Gothic UI"/>
                <a:ea typeface="Yu Gothic UI"/>
              </a:rPr>
              <a:t>（</a:t>
            </a:r>
            <a:r>
              <a:rPr lang="ja-JP" altLang="en-US" sz="900" dirty="0">
                <a:solidFill>
                  <a:srgbClr val="000000"/>
                </a:solidFill>
                <a:latin typeface="Yu Gothic UI"/>
                <a:ea typeface="Yu Gothic UI"/>
              </a:rPr>
              <a:t>令和6</a:t>
            </a:r>
            <a:r>
              <a:rPr lang="en-US" altLang="ja-JP" sz="900" dirty="0">
                <a:solidFill>
                  <a:srgbClr val="000000"/>
                </a:solidFill>
                <a:latin typeface="Yu Gothic UI"/>
                <a:ea typeface="Yu Gothic UI"/>
              </a:rPr>
              <a:t>〜7</a:t>
            </a:r>
            <a:r>
              <a:rPr lang="ja-JP" altLang="en-US" sz="900" dirty="0">
                <a:solidFill>
                  <a:srgbClr val="000000"/>
                </a:solidFill>
                <a:latin typeface="Yu Gothic UI"/>
                <a:ea typeface="Yu Gothic UI"/>
              </a:rPr>
              <a:t>年度（令和5年度補正・令和6年度補正）「オーバーツーリズムの未然防止・抑制による持続可能な観光推進事業」、</a:t>
            </a:r>
            <a:br>
              <a:rPr lang="ja-JP" altLang="en-US" sz="900" dirty="0">
                <a:solidFill>
                  <a:srgbClr val="000000"/>
                </a:solidFill>
                <a:latin typeface="Yu Gothic UI"/>
                <a:ea typeface="Yu Gothic UI"/>
              </a:rPr>
            </a:br>
            <a:r>
              <a:rPr lang="ja-JP" altLang="en-US" sz="900" dirty="0">
                <a:solidFill>
                  <a:srgbClr val="000000"/>
                </a:solidFill>
                <a:latin typeface="Yu Gothic UI"/>
                <a:ea typeface="Yu Gothic UI"/>
              </a:rPr>
              <a:t>　令和8年度「オーバーツーリズムの未然防止・抑制をはじめとする観光地の面的受入環境整備促進事業」）を活用して導入した場合は、右の欄にチェックし、地域名・年度をご記入ください。</a:t>
            </a:r>
            <a:endParaRPr lang="ja-JP" dirty="0">
              <a:solidFill>
                <a:srgbClr val="000000"/>
              </a:solidFill>
              <a:ea typeface="游ゴシック"/>
            </a:endParaRPr>
          </a:p>
        </p:txBody>
      </p:sp>
      <p:sp>
        <p:nvSpPr>
          <p:cNvPr id="29" name="TextBox 95">
            <a:extLst>
              <a:ext uri="{FF2B5EF4-FFF2-40B4-BE49-F238E27FC236}">
                <a16:creationId xmlns:a16="http://schemas.microsoft.com/office/drawing/2014/main" id="{18004356-CEBC-593D-E544-43159AF7B212}"/>
              </a:ext>
            </a:extLst>
          </p:cNvPr>
          <p:cNvSpPr txBox="1"/>
          <p:nvPr/>
        </p:nvSpPr>
        <p:spPr>
          <a:xfrm>
            <a:off x="1246722" y="5918334"/>
            <a:ext cx="5537507" cy="50372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200"/>
              </a:spcAft>
            </a:pPr>
            <a:r>
              <a:rPr lang="ja-JP" altLang="en-US" sz="900" b="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団体名：</a:t>
            </a:r>
            <a:endParaRPr lang="en-US" altLang="ja-JP" sz="900" b="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>
              <a:spcAft>
                <a:spcPts val="200"/>
              </a:spcAft>
            </a:pPr>
            <a:r>
              <a:rPr lang="ja-JP" altLang="en-US" sz="9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導入時期：</a:t>
            </a:r>
            <a:endParaRPr lang="en-US" altLang="ja-JP" sz="9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>
              <a:spcAft>
                <a:spcPts val="200"/>
              </a:spcAft>
            </a:pPr>
            <a:r>
              <a:rPr lang="ja-JP" altLang="en-US" sz="9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導入内容：</a:t>
            </a:r>
            <a:endParaRPr lang="en-US" altLang="ja-JP" sz="9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1" name="TextBox 95">
            <a:extLst>
              <a:ext uri="{FF2B5EF4-FFF2-40B4-BE49-F238E27FC236}">
                <a16:creationId xmlns:a16="http://schemas.microsoft.com/office/drawing/2014/main" id="{FDDA502D-6FC2-D415-0A59-FFA49418160D}"/>
              </a:ext>
            </a:extLst>
          </p:cNvPr>
          <p:cNvSpPr txBox="1"/>
          <p:nvPr/>
        </p:nvSpPr>
        <p:spPr>
          <a:xfrm>
            <a:off x="1246722" y="5359626"/>
            <a:ext cx="5537507" cy="50372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200"/>
              </a:spcAft>
            </a:pPr>
            <a:r>
              <a:rPr lang="ja-JP" altLang="en-US" sz="900" b="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団体名：</a:t>
            </a:r>
            <a:endParaRPr lang="en-US" altLang="ja-JP" sz="900" b="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>
              <a:spcAft>
                <a:spcPts val="200"/>
              </a:spcAft>
            </a:pPr>
            <a:r>
              <a:rPr lang="ja-JP" altLang="en-US" sz="9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導入時期：</a:t>
            </a:r>
            <a:endParaRPr lang="en-US" altLang="ja-JP" sz="9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>
              <a:spcAft>
                <a:spcPts val="200"/>
              </a:spcAft>
            </a:pPr>
            <a:r>
              <a:rPr lang="ja-JP" altLang="en-US" sz="9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導入内容：</a:t>
            </a:r>
            <a:endParaRPr lang="en-US" altLang="ja-JP" sz="900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2" name="Rectangle 97">
            <a:extLst>
              <a:ext uri="{FF2B5EF4-FFF2-40B4-BE49-F238E27FC236}">
                <a16:creationId xmlns:a16="http://schemas.microsoft.com/office/drawing/2014/main" id="{AD97C34B-8D1B-486E-3724-B46EA34E0349}"/>
              </a:ext>
            </a:extLst>
          </p:cNvPr>
          <p:cNvSpPr/>
          <p:nvPr/>
        </p:nvSpPr>
        <p:spPr>
          <a:xfrm>
            <a:off x="6813803" y="5353973"/>
            <a:ext cx="2900000" cy="515033"/>
          </a:xfrm>
          <a:prstGeom prst="rect">
            <a:avLst/>
          </a:prstGeom>
          <a:solidFill>
            <a:srgbClr val="EEF3FA"/>
          </a:solidFill>
          <a:ln w="9525">
            <a:solidFill>
              <a:srgbClr val="8EA9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2000" tIns="18288" rIns="36576" bIns="18288" rtlCol="0" anchor="ctr"/>
          <a:lstStyle/>
          <a:p>
            <a:pPr algn="l"/>
            <a:r>
              <a:rPr lang="ja-JP" altLang="en-US" sz="900" b="1" dirty="0">
                <a:solidFill>
                  <a:srgbClr val="002060"/>
                </a:solidFill>
                <a:latin typeface="Yu Gothic UI"/>
                <a:ea typeface="Yu Gothic UI"/>
              </a:rPr>
              <a:t>□ OT事業での導入</a:t>
            </a:r>
          </a:p>
          <a:p>
            <a:pPr algn="l"/>
            <a:r>
              <a:rPr lang="ja-JP" altLang="en-US" sz="900" b="0" dirty="0">
                <a:solidFill>
                  <a:srgbClr val="262626"/>
                </a:solidFill>
                <a:latin typeface="Yu Gothic UI"/>
                <a:ea typeface="Yu Gothic UI"/>
              </a:rPr>
              <a:t>実施地域名：</a:t>
            </a:r>
          </a:p>
          <a:p>
            <a:pPr algn="l"/>
            <a:r>
              <a:rPr lang="ja-JP" altLang="en-US" sz="900" b="0" dirty="0">
                <a:solidFill>
                  <a:srgbClr val="262626"/>
                </a:solidFill>
                <a:latin typeface="Yu Gothic UI"/>
                <a:ea typeface="Yu Gothic UI"/>
              </a:rPr>
              <a:t>事業年度：</a:t>
            </a:r>
          </a:p>
        </p:txBody>
      </p:sp>
      <p:sp>
        <p:nvSpPr>
          <p:cNvPr id="33" name="Rectangle 97">
            <a:extLst>
              <a:ext uri="{FF2B5EF4-FFF2-40B4-BE49-F238E27FC236}">
                <a16:creationId xmlns:a16="http://schemas.microsoft.com/office/drawing/2014/main" id="{0023165D-43E7-90E7-1F1E-0F56510BBA97}"/>
              </a:ext>
            </a:extLst>
          </p:cNvPr>
          <p:cNvSpPr/>
          <p:nvPr/>
        </p:nvSpPr>
        <p:spPr>
          <a:xfrm>
            <a:off x="6813803" y="5909780"/>
            <a:ext cx="2900000" cy="515033"/>
          </a:xfrm>
          <a:prstGeom prst="rect">
            <a:avLst/>
          </a:prstGeom>
          <a:solidFill>
            <a:srgbClr val="EEF3FA"/>
          </a:solidFill>
          <a:ln w="9525">
            <a:solidFill>
              <a:srgbClr val="8EA9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2000" tIns="18288" rIns="36576" bIns="18288" rtlCol="0" anchor="ctr"/>
          <a:lstStyle/>
          <a:p>
            <a:pPr algn="l"/>
            <a:r>
              <a:rPr lang="ja-JP" altLang="en-US" sz="900" b="1" dirty="0">
                <a:solidFill>
                  <a:srgbClr val="002060"/>
                </a:solidFill>
                <a:latin typeface="Yu Gothic UI"/>
                <a:ea typeface="Yu Gothic UI"/>
              </a:rPr>
              <a:t>□ OT事業での導入</a:t>
            </a:r>
          </a:p>
          <a:p>
            <a:pPr algn="l"/>
            <a:r>
              <a:rPr lang="ja-JP" altLang="en-US" sz="900" b="0" dirty="0">
                <a:solidFill>
                  <a:srgbClr val="262626"/>
                </a:solidFill>
                <a:latin typeface="Yu Gothic UI"/>
                <a:ea typeface="Yu Gothic UI"/>
              </a:rPr>
              <a:t>実施地域名：</a:t>
            </a:r>
          </a:p>
          <a:p>
            <a:pPr algn="l"/>
            <a:r>
              <a:rPr lang="ja-JP" altLang="en-US" sz="900" b="0" dirty="0">
                <a:solidFill>
                  <a:srgbClr val="262626"/>
                </a:solidFill>
                <a:latin typeface="Yu Gothic UI"/>
                <a:ea typeface="Yu Gothic UI"/>
              </a:rPr>
              <a:t>事業年度：</a:t>
            </a:r>
          </a:p>
        </p:txBody>
      </p:sp>
      <p:sp>
        <p:nvSpPr>
          <p:cNvPr id="3" name="TextBox 95">
            <a:extLst>
              <a:ext uri="{FF2B5EF4-FFF2-40B4-BE49-F238E27FC236}">
                <a16:creationId xmlns:a16="http://schemas.microsoft.com/office/drawing/2014/main" id="{F46EC7F2-CF98-ACB4-5C66-95D8BE0E0CE5}"/>
              </a:ext>
            </a:extLst>
          </p:cNvPr>
          <p:cNvSpPr txBox="1"/>
          <p:nvPr/>
        </p:nvSpPr>
        <p:spPr>
          <a:xfrm>
            <a:off x="9906000" y="285439"/>
            <a:ext cx="1532709" cy="3139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200"/>
              </a:spcAft>
            </a:pPr>
            <a:r>
              <a:rPr lang="en-US" altLang="ja-JP" sz="9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※</a:t>
            </a:r>
            <a:r>
              <a:rPr lang="ja-JP" altLang="en-US" sz="9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ファイルの容量は</a:t>
            </a:r>
            <a:r>
              <a:rPr lang="en-US" altLang="ja-JP" sz="9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1MB</a:t>
            </a:r>
            <a:r>
              <a:rPr lang="ja-JP" altLang="en-US" sz="9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までに</a:t>
            </a:r>
            <a:br>
              <a:rPr lang="en-US" altLang="ja-JP" sz="900" b="1" dirty="0"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r>
              <a:rPr lang="ja-JP" altLang="en-US" sz="9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　収まるようにしてください。</a:t>
            </a:r>
            <a:endParaRPr sz="9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3426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4518E"/>
      </a:accent1>
      <a:accent2>
        <a:srgbClr val="BBC8D8"/>
      </a:accent2>
      <a:accent3>
        <a:srgbClr val="C59650"/>
      </a:accent3>
      <a:accent4>
        <a:srgbClr val="EAEFF3"/>
      </a:accent4>
      <a:accent5>
        <a:srgbClr val="D1314A"/>
      </a:accent5>
      <a:accent6>
        <a:srgbClr val="404040"/>
      </a:accent6>
      <a:hlink>
        <a:srgbClr val="323366"/>
      </a:hlink>
      <a:folHlink>
        <a:srgbClr val="F44E2E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36c2ca-c39f-48cd-8479-fa9d50b2dcab">
      <Terms xmlns="http://schemas.microsoft.com/office/infopath/2007/PartnerControls"/>
    </lcf76f155ced4ddcb4097134ff3c332f>
    <TaxCatchAll xmlns="1df709f3-ab05-401f-9c2c-cd082911a55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99480B66A2CEC4E8F8784CE6EA0C07D" ma:contentTypeVersion="10" ma:contentTypeDescription="新しいドキュメントを作成します。" ma:contentTypeScope="" ma:versionID="54effef8cd04f96c9d2c04097ffeb6d1">
  <xsd:schema xmlns:xsd="http://www.w3.org/2001/XMLSchema" xmlns:xs="http://www.w3.org/2001/XMLSchema" xmlns:p="http://schemas.microsoft.com/office/2006/metadata/properties" xmlns:ns2="4e36c2ca-c39f-48cd-8479-fa9d50b2dcab" xmlns:ns3="1df709f3-ab05-401f-9c2c-cd082911a559" targetNamespace="http://schemas.microsoft.com/office/2006/metadata/properties" ma:root="true" ma:fieldsID="4459f6376fa0902134ff4118e5a9f98a" ns2:_="" ns3:_="">
    <xsd:import namespace="4e36c2ca-c39f-48cd-8479-fa9d50b2dcab"/>
    <xsd:import namespace="1df709f3-ab05-401f-9c2c-cd082911a5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6c2ca-c39f-48cd-8479-fa9d50b2dc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6ebeabc6-1c0c-4751-aeab-3e30fad09a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709f3-ab05-401f-9c2c-cd082911a5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d896d07-d256-4007-8d82-4b9c2f88b695}" ma:internalName="TaxCatchAll" ma:showField="CatchAllData" ma:web="1df709f3-ab05-401f-9c2c-cd082911a5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39144F-33E0-4146-8B5A-13B12D2D86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F5BEC7-462D-4A86-9919-9F350203394C}">
  <ds:schemaRefs>
    <ds:schemaRef ds:uri="http://schemas.microsoft.com/office/2006/documentManagement/types"/>
    <ds:schemaRef ds:uri="http://www.w3.org/XML/1998/namespace"/>
    <ds:schemaRef ds:uri="http://purl.org/dc/terms/"/>
    <ds:schemaRef ds:uri="ed85c978-2231-4535-9a29-82d8d50718e4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dff9c8ec-6335-401b-98d1-76538194230e"/>
    <ds:schemaRef ds:uri="http://purl.org/dc/dcmitype/"/>
    <ds:schemaRef ds:uri="01b911ed-58f8-4a2a-8c5e-b3f6e379b589"/>
    <ds:schemaRef ds:uri="5534a601-7e21-446d-8b3a-e7da0cf77d7b"/>
    <ds:schemaRef ds:uri="4e36c2ca-c39f-48cd-8479-fa9d50b2dcab"/>
    <ds:schemaRef ds:uri="1df709f3-ab05-401f-9c2c-cd082911a559"/>
  </ds:schemaRefs>
</ds:datastoreItem>
</file>

<file path=customXml/itemProps3.xml><?xml version="1.0" encoding="utf-8"?>
<ds:datastoreItem xmlns:ds="http://schemas.openxmlformats.org/officeDocument/2006/customXml" ds:itemID="{437D0419-12B6-419B-8355-C462BBE894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36c2ca-c39f-48cd-8479-fa9d50b2dcab"/>
    <ds:schemaRef ds:uri="1df709f3-ab05-401f-9c2c-cd082911a5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314</Words>
  <Application>Microsoft Macintosh PowerPoint</Application>
  <PresentationFormat>A4 210 x 297 mm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Yu Gothic UI</vt:lpstr>
      <vt:lpstr>游ゴシック</vt:lpstr>
      <vt:lpstr>Aptos</vt:lpstr>
      <vt:lpstr>Aptos Display</vt:lpstr>
      <vt:lpstr>Arial</vt:lpstr>
      <vt:lpstr>Office テーマ</vt:lpstr>
      <vt:lpstr>令和８年度_オーバーツーリズムの未然防止・抑制をはじめとする観光地の面的受入環境整備促進事業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　</cp:lastModifiedBy>
  <cp:revision>76</cp:revision>
  <dcterms:modified xsi:type="dcterms:W3CDTF">2026-10-28T02:04:02Z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0x010100199480B66A2CEC4E8F8784CE6EA0C07D</vt:lpwstr>
  </property>
  <property fmtid="{D5CDD505-2E9C-101B-9397-08002B2CF9AE}" pid="3" name="MediaServiceImageTags">
    <vt:lpwstr/>
  </property>
</Properties>
</file>