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4"/>
  </p:sldMasterIdLst>
  <p:notesMasterIdLst>
    <p:notesMasterId r:id="rId9"/>
  </p:notesMasterIdLst>
  <p:sldIdLst>
    <p:sldId id="2147482983" r:id="rId5"/>
    <p:sldId id="2147482987" r:id="rId6"/>
    <p:sldId id="2147482988" r:id="rId7"/>
    <p:sldId id="2147482989" r:id="rId8"/>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藤井 香里" initials="藤井" lastIdx="8" clrIdx="0">
    <p:extLst>
      <p:ext uri="{19B8F6BF-5375-455C-9EA6-DF929625EA0E}">
        <p15:presenceInfo xmlns:p15="http://schemas.microsoft.com/office/powerpoint/2012/main" userId="S::fujii-k59ao@mlit.go.jp::113b38cf-b52b-4a7e-ac1c-15839c340df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4E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16" d="100"/>
          <a:sy n="116" d="100"/>
        </p:scale>
        <p:origin x="169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52DBEBAC-F40E-4352-8B7E-EA2517538801}" type="datetimeFigureOut">
              <a:rPr kumimoji="1" lang="ja-JP" altLang="en-US" smtClean="0"/>
              <a:t>2026/5/20</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F341CA35-A4A4-4EFE-A324-0AC0255880EE}" type="slidenum">
              <a:rPr kumimoji="1" lang="ja-JP" altLang="en-US" smtClean="0"/>
              <a:t>‹#›</a:t>
            </a:fld>
            <a:endParaRPr kumimoji="1" lang="ja-JP" altLang="en-US"/>
          </a:p>
        </p:txBody>
      </p:sp>
    </p:spTree>
    <p:extLst>
      <p:ext uri="{BB962C8B-B14F-4D97-AF65-F5344CB8AC3E}">
        <p14:creationId xmlns:p14="http://schemas.microsoft.com/office/powerpoint/2010/main" val="40196586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1</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393696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2</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237257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3</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631052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4</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7274614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634B0D6D-57E1-EB24-44F6-14CAEE878342}"/>
              </a:ext>
            </a:extLst>
          </p:cNvPr>
          <p:cNvSpPr txBox="1">
            <a:spLocks/>
          </p:cNvSpPr>
          <p:nvPr userDrawn="1"/>
        </p:nvSpPr>
        <p:spPr>
          <a:xfrm>
            <a:off x="169068" y="2"/>
            <a:ext cx="9736932" cy="534952"/>
          </a:xfrm>
          <a:prstGeom prst="rect">
            <a:avLst/>
          </a:prstGeom>
        </p:spPr>
        <p:txBody>
          <a:bodyPr vert="horz" lIns="91440" tIns="45720" rIns="91440" bIns="45720" rtlCol="0" anchor="ctr">
            <a:normAutofit/>
          </a:bodyPr>
          <a:lstStyle>
            <a:lvl1pPr marL="0" indent="88900" algn="l" defTabSz="914400" rtl="0" eaLnBrk="1" latinLnBrk="0" hangingPunct="1">
              <a:lnSpc>
                <a:spcPct val="90000"/>
              </a:lnSpc>
              <a:spcBef>
                <a:spcPct val="0"/>
              </a:spcBef>
              <a:buNone/>
              <a:defRPr kumimoji="1" sz="2000" b="1" kern="1200">
                <a:solidFill>
                  <a:schemeClr val="tx1"/>
                </a:solidFill>
                <a:latin typeface="Meiryo UI" panose="020B0604030504040204" pitchFamily="50" charset="-128"/>
                <a:ea typeface="Meiryo UI" panose="020B0604030504040204" pitchFamily="50" charset="-128"/>
                <a:cs typeface="+mj-cs"/>
              </a:defRPr>
            </a:lvl1pPr>
          </a:lstStyle>
          <a:p>
            <a:pPr marL="0" marR="0" lvl="0" indent="88900" algn="l" defTabSz="914400" rtl="0" eaLnBrk="1" fontAlgn="auto" latinLnBrk="0" hangingPunct="1">
              <a:lnSpc>
                <a:spcPct val="90000"/>
              </a:lnSpc>
              <a:spcBef>
                <a:spcPct val="0"/>
              </a:spcBef>
              <a:spcAft>
                <a:spcPts val="0"/>
              </a:spcAft>
              <a:buClrTx/>
              <a:buSzTx/>
              <a:buFontTx/>
              <a:buNone/>
              <a:tabLst/>
              <a:defRPr/>
            </a:pPr>
            <a:endParaRPr kumimoji="1" lang="ja-JP" altLang="en-US" sz="20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endParaRPr>
          </a:p>
        </p:txBody>
      </p:sp>
      <p:pic>
        <p:nvPicPr>
          <p:cNvPr id="7" name="図 6">
            <a:extLst>
              <a:ext uri="{FF2B5EF4-FFF2-40B4-BE49-F238E27FC236}">
                <a16:creationId xmlns:a16="http://schemas.microsoft.com/office/drawing/2014/main" id="{34BF8441-A15B-5187-6454-192D3F6C0EE0}"/>
              </a:ext>
            </a:extLst>
          </p:cNvPr>
          <p:cNvPicPr>
            <a:picLocks noChangeAspect="1"/>
          </p:cNvPicPr>
          <p:nvPr userDrawn="1"/>
        </p:nvPicPr>
        <p:blipFill>
          <a:blip r:embed="rId2"/>
          <a:stretch>
            <a:fillRect/>
          </a:stretch>
        </p:blipFill>
        <p:spPr>
          <a:xfrm>
            <a:off x="8656628" y="91572"/>
            <a:ext cx="1161958" cy="351811"/>
          </a:xfrm>
          <a:prstGeom prst="rect">
            <a:avLst/>
          </a:prstGeom>
        </p:spPr>
      </p:pic>
      <p:sp>
        <p:nvSpPr>
          <p:cNvPr id="8" name="Slide Number Placeholder 5">
            <a:extLst>
              <a:ext uri="{FF2B5EF4-FFF2-40B4-BE49-F238E27FC236}">
                <a16:creationId xmlns:a16="http://schemas.microsoft.com/office/drawing/2014/main" id="{D1E712D7-3133-5F8C-9CB4-B3A30E05ED50}"/>
              </a:ext>
            </a:extLst>
          </p:cNvPr>
          <p:cNvSpPr>
            <a:spLocks noGrp="1"/>
          </p:cNvSpPr>
          <p:nvPr>
            <p:ph type="sldNum" sz="quarter" idx="12"/>
          </p:nvPr>
        </p:nvSpPr>
        <p:spPr>
          <a:xfrm>
            <a:off x="7559358" y="6419850"/>
            <a:ext cx="2303780" cy="258150"/>
          </a:xfrm>
        </p:spPr>
        <p:txBody>
          <a:bodyPr/>
          <a:lstStyle>
            <a:lvl1pPr>
              <a:defRPr>
                <a:latin typeface="Meiryo UI" panose="020B0604030504040204" pitchFamily="50" charset="-128"/>
                <a:ea typeface="Meiryo UI" panose="020B0604030504040204" pitchFamily="50" charset="-128"/>
              </a:defRPr>
            </a:lvl1pPr>
          </a:lstStyle>
          <a:p>
            <a:fld id="{6EF5D042-AEC7-4948-B261-1C816D8BE607}" type="slidenum">
              <a:rPr kumimoji="1" lang="ja-JP" altLang="en-US" smtClean="0"/>
              <a:pPr/>
              <a:t>‹#›</a:t>
            </a:fld>
            <a:endParaRPr kumimoji="1" lang="ja-JP" altLang="en-US"/>
          </a:p>
        </p:txBody>
      </p:sp>
      <p:sp>
        <p:nvSpPr>
          <p:cNvPr id="9" name="正方形/長方形 8">
            <a:extLst>
              <a:ext uri="{FF2B5EF4-FFF2-40B4-BE49-F238E27FC236}">
                <a16:creationId xmlns:a16="http://schemas.microsoft.com/office/drawing/2014/main" id="{C15ADCAC-DAC3-25F4-A261-CC921A695335}"/>
              </a:ext>
            </a:extLst>
          </p:cNvPr>
          <p:cNvSpPr/>
          <p:nvPr userDrawn="1"/>
        </p:nvSpPr>
        <p:spPr>
          <a:xfrm>
            <a:off x="169068" y="516954"/>
            <a:ext cx="468000" cy="36000"/>
          </a:xfrm>
          <a:prstGeom prst="rect">
            <a:avLst/>
          </a:prstGeom>
          <a:solidFill>
            <a:schemeClr val="accent5"/>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844AE854-30BA-AC0A-5FCF-B66322505027}"/>
              </a:ext>
            </a:extLst>
          </p:cNvPr>
          <p:cNvSpPr/>
          <p:nvPr userDrawn="1"/>
        </p:nvSpPr>
        <p:spPr>
          <a:xfrm>
            <a:off x="654842" y="516954"/>
            <a:ext cx="9252000" cy="36000"/>
          </a:xfrm>
          <a:prstGeom prst="rect">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Title Placeholder 1">
            <a:extLst>
              <a:ext uri="{FF2B5EF4-FFF2-40B4-BE49-F238E27FC236}">
                <a16:creationId xmlns:a16="http://schemas.microsoft.com/office/drawing/2014/main" id="{F387B7BB-9EEA-07AD-17F2-755DF06F3B00}"/>
              </a:ext>
            </a:extLst>
          </p:cNvPr>
          <p:cNvSpPr>
            <a:spLocks noGrp="1"/>
          </p:cNvSpPr>
          <p:nvPr>
            <p:ph type="title"/>
          </p:nvPr>
        </p:nvSpPr>
        <p:spPr>
          <a:xfrm>
            <a:off x="169069" y="1"/>
            <a:ext cx="8400146" cy="516953"/>
          </a:xfrm>
          <a:prstGeom prst="rect">
            <a:avLst/>
          </a:prstGeom>
        </p:spPr>
        <p:txBody>
          <a:bodyPr vert="horz" lIns="91440" tIns="45720" rIns="91440" bIns="45720" rtlCol="0" anchor="ctr">
            <a:normAutofit/>
          </a:bodyPr>
          <a:lstStyle>
            <a:lvl1pPr>
              <a:defRPr sz="2000" b="1">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a:p>
        </p:txBody>
      </p:sp>
    </p:spTree>
    <p:extLst>
      <p:ext uri="{BB962C8B-B14F-4D97-AF65-F5344CB8AC3E}">
        <p14:creationId xmlns:p14="http://schemas.microsoft.com/office/powerpoint/2010/main" val="1391614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1143" name="タイトル 1"/>
          <p:cNvSpPr>
            <a:spLocks noGrp="1"/>
          </p:cNvSpPr>
          <p:nvPr>
            <p:ph type="title"/>
          </p:nvPr>
        </p:nvSpPr>
        <p:spPr>
          <a:xfrm>
            <a:off x="0" y="0"/>
            <a:ext cx="8266113" cy="349250"/>
          </a:xfrm>
        </p:spPr>
        <p:txBody>
          <a:bodyPr/>
          <a:lstStyle/>
          <a:p>
            <a:r>
              <a:rPr lang="ja-JP" altLang="en-US"/>
              <a:t>マスター タイトルの書式設定</a:t>
            </a:r>
          </a:p>
        </p:txBody>
      </p:sp>
      <p:sp>
        <p:nvSpPr>
          <p:cNvPr id="1144"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5" name="日付プレースホルダー 3"/>
          <p:cNvSpPr>
            <a:spLocks noGrp="1"/>
          </p:cNvSpPr>
          <p:nvPr>
            <p:ph type="dt" sz="half" idx="10"/>
          </p:nvPr>
        </p:nvSpPr>
        <p:spPr/>
        <p:txBody>
          <a:bodyPr/>
          <a:lstStyle>
            <a:lvl1pPr>
              <a:defRPr/>
            </a:lvl1pPr>
          </a:lstStyle>
          <a:p>
            <a:endParaRPr lang="en-US" altLang="ja-JP"/>
          </a:p>
        </p:txBody>
      </p:sp>
      <p:sp>
        <p:nvSpPr>
          <p:cNvPr id="1146" name="フッター プレースホルダー 4"/>
          <p:cNvSpPr>
            <a:spLocks noGrp="1"/>
          </p:cNvSpPr>
          <p:nvPr>
            <p:ph type="ftr" sz="quarter" idx="11"/>
          </p:nvPr>
        </p:nvSpPr>
        <p:spPr/>
        <p:txBody>
          <a:bodyPr/>
          <a:lstStyle>
            <a:lvl1pPr>
              <a:defRPr/>
            </a:lvl1pPr>
          </a:lstStyle>
          <a:p>
            <a:endParaRPr lang="en-US" altLang="ja-JP"/>
          </a:p>
        </p:txBody>
      </p:sp>
      <p:sp>
        <p:nvSpPr>
          <p:cNvPr id="1147" name="スライド番号プレースホルダー 5"/>
          <p:cNvSpPr>
            <a:spLocks noGrp="1"/>
          </p:cNvSpPr>
          <p:nvPr>
            <p:ph type="sldNum" sz="quarter" idx="12"/>
          </p:nvPr>
        </p:nvSpPr>
        <p:spPr/>
        <p:txBody>
          <a:bodyPr/>
          <a:lstStyle>
            <a:lvl1pPr>
              <a:defRPr/>
            </a:lvl1pPr>
          </a:lstStyle>
          <a:p>
            <a:fld id="{A55D6372-79B3-44A9-9559-35B0E06D676F}" type="slidenum">
              <a:rPr lang="en-US" altLang="ja-JP"/>
              <a:pPr/>
              <a:t>‹#›</a:t>
            </a:fld>
            <a:endParaRPr lang="en-US" altLang="ja-JP"/>
          </a:p>
        </p:txBody>
      </p:sp>
    </p:spTree>
    <p:extLst>
      <p:ext uri="{BB962C8B-B14F-4D97-AF65-F5344CB8AC3E}">
        <p14:creationId xmlns:p14="http://schemas.microsoft.com/office/powerpoint/2010/main" val="7781910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45F8C1A-82E0-4CBD-BC54-122ED46CEAF7}" type="datetimeFigureOut">
              <a:rPr lang="ja-JP" altLang="en-US" smtClean="0"/>
              <a:pPr/>
              <a:t>2026/5/20</a:t>
            </a:fld>
            <a:endParaRPr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EF5D042-AEC7-4948-B261-1C816D8BE607}" type="slidenum">
              <a:rPr lang="ja-JP" altLang="en-US" smtClean="0"/>
              <a:pPr/>
              <a:t>‹#›</a:t>
            </a:fld>
            <a:endParaRPr lang="ja-JP" altLang="en-US"/>
          </a:p>
        </p:txBody>
      </p:sp>
    </p:spTree>
    <p:extLst>
      <p:ext uri="{BB962C8B-B14F-4D97-AF65-F5344CB8AC3E}">
        <p14:creationId xmlns:p14="http://schemas.microsoft.com/office/powerpoint/2010/main" val="3806962148"/>
      </p:ext>
    </p:extLst>
  </p:cSld>
  <p:clrMap bg1="lt1" tx1="dk1" bg2="lt2" tx2="dk2" accent1="accent1" accent2="accent2" accent3="accent3" accent4="accent4" accent5="accent5" accent6="accent6" hlink="hlink" folHlink="folHlink"/>
  <p:sldLayoutIdLst>
    <p:sldLayoutId id="2147483662" r:id="rId1"/>
    <p:sldLayoutId id="2147483708" r:id="rId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四角形: 角を丸くする 9">
            <a:extLst>
              <a:ext uri="{FF2B5EF4-FFF2-40B4-BE49-F238E27FC236}">
                <a16:creationId xmlns:a16="http://schemas.microsoft.com/office/drawing/2014/main" id="{AD2DDBC9-BAAF-96BE-233D-5F887DBAA43F}"/>
              </a:ext>
            </a:extLst>
          </p:cNvPr>
          <p:cNvSpPr/>
          <p:nvPr/>
        </p:nvSpPr>
        <p:spPr>
          <a:xfrm>
            <a:off x="54768" y="1164512"/>
            <a:ext cx="4898232" cy="1204095"/>
          </a:xfrm>
          <a:prstGeom prst="rect">
            <a:avLst/>
          </a:prstGeom>
          <a:solidFill>
            <a:schemeClr val="bg1">
              <a:lumMod val="95000"/>
            </a:schemeClr>
          </a:solidFill>
          <a:ln w="19050">
            <a:solidFill>
              <a:schemeClr val="accent1"/>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XXXXXXXXXXXXXXXXXXXXXXXXXXXXX</a:t>
            </a: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2611" name="タイトル 1"/>
          <p:cNvSpPr>
            <a:spLocks noGrp="1"/>
          </p:cNvSpPr>
          <p:nvPr>
            <p:ph type="title"/>
          </p:nvPr>
        </p:nvSpPr>
        <p:spPr>
          <a:xfrm>
            <a:off x="1" y="0"/>
            <a:ext cx="9905999" cy="193419"/>
          </a:xfrm>
          <a:solidFill>
            <a:schemeClr val="accent1"/>
          </a:solidFill>
        </p:spPr>
        <p:txBody>
          <a:bodyPr>
            <a:noAutofit/>
          </a:bodyPr>
          <a:lstStyle/>
          <a:p>
            <a:pPr>
              <a:defRPr/>
            </a:pPr>
            <a:r>
              <a:rPr lang="ja-JP" altLang="en-US" sz="1100" b="1">
                <a:solidFill>
                  <a:schemeClr val="bg1"/>
                </a:solidFill>
                <a:latin typeface="Meiryo UI" panose="020B0604030504040204" pitchFamily="50" charset="-128"/>
                <a:ea typeface="Meiryo UI" panose="020B0604030504040204" pitchFamily="50" charset="-128"/>
              </a:rPr>
              <a:t>令和８年度</a:t>
            </a:r>
            <a:r>
              <a:rPr lang="en-US" altLang="ja-JP" sz="1100" b="1">
                <a:solidFill>
                  <a:schemeClr val="bg1"/>
                </a:solidFill>
                <a:latin typeface="Meiryo UI" panose="020B0604030504040204" pitchFamily="50" charset="-128"/>
                <a:ea typeface="Meiryo UI" panose="020B0604030504040204" pitchFamily="50" charset="-128"/>
              </a:rPr>
              <a:t>_</a:t>
            </a:r>
            <a:r>
              <a:rPr lang="ja-JP" altLang="en-US" sz="1100" b="1">
                <a:solidFill>
                  <a:schemeClr val="bg1"/>
                </a:solidFill>
                <a:latin typeface="Meiryo UI" panose="020B0604030504040204" pitchFamily="50" charset="-128"/>
                <a:ea typeface="Meiryo UI" panose="020B0604030504040204" pitchFamily="50" charset="-128"/>
              </a:rPr>
              <a:t>オーバーツーリズムの未然防止・抑制をはじめとする観光地の面的受入環境整備促進事業</a:t>
            </a:r>
          </a:p>
        </p:txBody>
      </p:sp>
      <p:sp>
        <p:nvSpPr>
          <p:cNvPr id="3" name="タイトル 1">
            <a:extLst>
              <a:ext uri="{FF2B5EF4-FFF2-40B4-BE49-F238E27FC236}">
                <a16:creationId xmlns:a16="http://schemas.microsoft.com/office/drawing/2014/main" id="{A56D666B-40A4-9930-015D-FCFE8C4FC0BA}"/>
              </a:ext>
            </a:extLst>
          </p:cNvPr>
          <p:cNvSpPr txBox="1">
            <a:spLocks/>
          </p:cNvSpPr>
          <p:nvPr/>
        </p:nvSpPr>
        <p:spPr>
          <a:xfrm>
            <a:off x="6981825" y="0"/>
            <a:ext cx="2924175" cy="193418"/>
          </a:xfrm>
          <a:prstGeom prst="rect">
            <a:avLst/>
          </a:prstGeom>
          <a:solidFill>
            <a:schemeClr val="accent1"/>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dirty="0">
                <a:solidFill>
                  <a:schemeClr val="bg1"/>
                </a:solidFill>
                <a:latin typeface="Meiryo UI" panose="020B0604030504040204" pitchFamily="50" charset="-128"/>
                <a:ea typeface="Meiryo UI" panose="020B0604030504040204" pitchFamily="50" charset="-128"/>
              </a:rPr>
              <a:t>地域一体型・一般型共通</a:t>
            </a:r>
            <a:r>
              <a:rPr lang="en-US" altLang="ja-JP" sz="1100" b="1" dirty="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様式４－</a:t>
            </a:r>
            <a:r>
              <a:rPr lang="en-US" altLang="ja-JP" sz="1100" b="1" dirty="0">
                <a:solidFill>
                  <a:schemeClr val="bg1"/>
                </a:solidFill>
                <a:latin typeface="Meiryo UI" panose="020B0604030504040204" pitchFamily="50" charset="-128"/>
                <a:ea typeface="Meiryo UI" panose="020B0604030504040204" pitchFamily="50" charset="-128"/>
              </a:rPr>
              <a:t>A】</a:t>
            </a:r>
            <a:endParaRPr lang="ja-JP" altLang="en-US" sz="1100" b="1" dirty="0">
              <a:solidFill>
                <a:schemeClr val="bg1"/>
              </a:solidFill>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54769" y="958182"/>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a:ea typeface="Meiryo UI"/>
              </a:rPr>
              <a:t>事業目的</a:t>
            </a:r>
            <a:endParaRPr kumimoji="0" lang="en-US" altLang="ja-JP" sz="800" b="1" i="0" u="sng" strike="noStrike" kern="0" cap="none" spc="0" normalizeH="0" baseline="0" noProof="0">
              <a:ln>
                <a:noFill/>
              </a:ln>
              <a:solidFill>
                <a:schemeClr val="bg1"/>
              </a:solidFill>
              <a:effectLst/>
              <a:uLnTx/>
              <a:uFillTx/>
              <a:latin typeface="Meiryo UI"/>
              <a:ea typeface="Meiryo UI"/>
              <a:cs typeface="+mn-cs"/>
            </a:endParaRPr>
          </a:p>
        </p:txBody>
      </p:sp>
      <p:sp>
        <p:nvSpPr>
          <p:cNvPr id="9" name="四角形: 角を丸くする 9">
            <a:extLst>
              <a:ext uri="{FF2B5EF4-FFF2-40B4-BE49-F238E27FC236}">
                <a16:creationId xmlns:a16="http://schemas.microsoft.com/office/drawing/2014/main" id="{D397D686-921C-EDAA-B8CD-250B13BF60C5}"/>
              </a:ext>
            </a:extLst>
          </p:cNvPr>
          <p:cNvSpPr/>
          <p:nvPr/>
        </p:nvSpPr>
        <p:spPr>
          <a:xfrm>
            <a:off x="75045" y="2419747"/>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a:ea typeface="Meiryo UI"/>
              </a:rPr>
              <a:t>事業概要</a:t>
            </a:r>
            <a:endParaRPr kumimoji="0" lang="en-US" altLang="ja-JP" sz="800" b="1" i="0" u="sng" strike="noStrike" kern="0" cap="none" spc="0" normalizeH="0" baseline="0" noProof="0">
              <a:ln>
                <a:noFill/>
              </a:ln>
              <a:solidFill>
                <a:schemeClr val="bg1"/>
              </a:solidFill>
              <a:effectLst/>
              <a:uLnTx/>
              <a:uFillTx/>
              <a:latin typeface="Meiryo UI"/>
              <a:ea typeface="Meiryo UI"/>
              <a:cs typeface="+mn-cs"/>
            </a:endParaRPr>
          </a:p>
        </p:txBody>
      </p:sp>
      <p:sp>
        <p:nvSpPr>
          <p:cNvPr id="10" name="四角形: 角を丸くする 9">
            <a:extLst>
              <a:ext uri="{FF2B5EF4-FFF2-40B4-BE49-F238E27FC236}">
                <a16:creationId xmlns:a16="http://schemas.microsoft.com/office/drawing/2014/main" id="{C55C186F-D233-42FE-B1E7-619C27A38D96}"/>
              </a:ext>
            </a:extLst>
          </p:cNvPr>
          <p:cNvSpPr/>
          <p:nvPr/>
        </p:nvSpPr>
        <p:spPr>
          <a:xfrm>
            <a:off x="98495" y="5899818"/>
            <a:ext cx="1583268" cy="238618"/>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900" b="1" i="0" strike="noStrike" kern="0" cap="none" spc="0" normalizeH="0" baseline="0" noProof="0" dirty="0">
                <a:ln>
                  <a:noFill/>
                </a:ln>
                <a:solidFill>
                  <a:schemeClr val="bg1"/>
                </a:solidFill>
                <a:effectLst/>
                <a:uLnTx/>
                <a:uFillTx/>
                <a:latin typeface="Meiryo UI"/>
                <a:ea typeface="Meiryo UI"/>
                <a:cs typeface="+mn-cs"/>
              </a:rPr>
              <a:t>過年度の同様の取組の有無</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13" name="四角形: 角を丸くする 9">
            <a:extLst>
              <a:ext uri="{FF2B5EF4-FFF2-40B4-BE49-F238E27FC236}">
                <a16:creationId xmlns:a16="http://schemas.microsoft.com/office/drawing/2014/main" id="{435CD1BF-EEA8-1301-01E2-4A533E0D0AAD}"/>
              </a:ext>
            </a:extLst>
          </p:cNvPr>
          <p:cNvSpPr/>
          <p:nvPr/>
        </p:nvSpPr>
        <p:spPr>
          <a:xfrm>
            <a:off x="5027682" y="954721"/>
            <a:ext cx="1441451"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en-US" altLang="ja-JP" sz="900" b="1" i="0" strike="noStrike" kern="0" cap="none" spc="0" normalizeH="0" baseline="0" noProof="0">
                <a:ln>
                  <a:noFill/>
                </a:ln>
                <a:solidFill>
                  <a:schemeClr val="bg1"/>
                </a:solidFill>
                <a:effectLst/>
                <a:uLnTx/>
                <a:uFillTx/>
                <a:latin typeface="Meiryo UI"/>
                <a:ea typeface="Meiryo UI"/>
                <a:cs typeface="+mn-cs"/>
              </a:rPr>
              <a:t>KPI</a:t>
            </a:r>
            <a:r>
              <a:rPr kumimoji="0" lang="ja-JP" altLang="en-US" sz="900" b="1" i="0" strike="noStrike" kern="0" cap="none" spc="0" normalizeH="0" baseline="0" noProof="0">
                <a:ln>
                  <a:noFill/>
                </a:ln>
                <a:solidFill>
                  <a:schemeClr val="bg1"/>
                </a:solidFill>
                <a:effectLst/>
                <a:uLnTx/>
                <a:uFillTx/>
                <a:latin typeface="Meiryo UI"/>
                <a:ea typeface="Meiryo UI"/>
                <a:cs typeface="+mn-cs"/>
              </a:rPr>
              <a:t>（事業目標設定）</a:t>
            </a:r>
            <a:endParaRPr kumimoji="0" lang="en-US" altLang="ja-JP" sz="800" b="1" i="0" strike="noStrike" kern="0" cap="none" spc="0" normalizeH="0" baseline="0" noProof="0">
              <a:ln>
                <a:noFill/>
              </a:ln>
              <a:solidFill>
                <a:schemeClr val="bg1"/>
              </a:solidFill>
              <a:effectLst/>
              <a:uLnTx/>
              <a:uFillTx/>
              <a:latin typeface="Meiryo UI"/>
              <a:ea typeface="Meiryo UI"/>
              <a:cs typeface="+mn-cs"/>
            </a:endParaRPr>
          </a:p>
        </p:txBody>
      </p:sp>
      <p:sp>
        <p:nvSpPr>
          <p:cNvPr id="48" name="四角形: 角を丸くする 9">
            <a:extLst>
              <a:ext uri="{FF2B5EF4-FFF2-40B4-BE49-F238E27FC236}">
                <a16:creationId xmlns:a16="http://schemas.microsoft.com/office/drawing/2014/main" id="{B3259FEB-E33C-0108-05C4-98FA2530F8E4}"/>
              </a:ext>
            </a:extLst>
          </p:cNvPr>
          <p:cNvSpPr/>
          <p:nvPr/>
        </p:nvSpPr>
        <p:spPr>
          <a:xfrm>
            <a:off x="98495" y="6152729"/>
            <a:ext cx="4854505" cy="653429"/>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a:ln>
                  <a:noFill/>
                </a:ln>
                <a:effectLst/>
                <a:uLnTx/>
                <a:uFillTx/>
                <a:latin typeface="Meiryo UI"/>
                <a:ea typeface="Meiryo UI"/>
                <a:cs typeface="+mn-cs"/>
              </a:rPr>
              <a:t>XXXXXXXXXXXXXXXXXXXXXXXXXX</a:t>
            </a:r>
          </a:p>
        </p:txBody>
      </p:sp>
      <p:sp>
        <p:nvSpPr>
          <p:cNvPr id="49" name="四角形: 角を丸くする 9">
            <a:extLst>
              <a:ext uri="{FF2B5EF4-FFF2-40B4-BE49-F238E27FC236}">
                <a16:creationId xmlns:a16="http://schemas.microsoft.com/office/drawing/2014/main" id="{2A99073C-A656-4636-914E-36FCED2D42C5}"/>
              </a:ext>
            </a:extLst>
          </p:cNvPr>
          <p:cNvSpPr/>
          <p:nvPr/>
        </p:nvSpPr>
        <p:spPr>
          <a:xfrm>
            <a:off x="1681763" y="5899818"/>
            <a:ext cx="3206219" cy="185957"/>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a:t>
            </a:r>
            <a:r>
              <a:rPr lang="ja-JP" altLang="en-US" sz="600" u="sng" kern="0" dirty="0">
                <a:latin typeface="Meiryo UI"/>
                <a:ea typeface="Meiryo UI"/>
              </a:rPr>
              <a:t>申請者（又は実施体制内に記載された者）が実施地域において過去２年以内に実施した取組を中心に記載すること。</a:t>
            </a:r>
            <a:endParaRPr kumimoji="0" lang="en-US" altLang="ja-JP" sz="600" i="0" u="sng" strike="noStrike" kern="0" cap="none" spc="0" normalizeH="0" baseline="0" noProof="0" dirty="0">
              <a:ln>
                <a:noFill/>
              </a:ln>
              <a:effectLst/>
              <a:uLnTx/>
              <a:uFillTx/>
              <a:latin typeface="Meiryo UI"/>
              <a:ea typeface="Meiryo UI"/>
              <a:cs typeface="+mn-cs"/>
            </a:endParaRPr>
          </a:p>
        </p:txBody>
      </p:sp>
      <p:sp>
        <p:nvSpPr>
          <p:cNvPr id="52" name="四角形: 角を丸くする 9">
            <a:extLst>
              <a:ext uri="{FF2B5EF4-FFF2-40B4-BE49-F238E27FC236}">
                <a16:creationId xmlns:a16="http://schemas.microsoft.com/office/drawing/2014/main" id="{32F99417-AE63-8E68-EC4D-7422F2DC1FB0}"/>
              </a:ext>
            </a:extLst>
          </p:cNvPr>
          <p:cNvSpPr/>
          <p:nvPr/>
        </p:nvSpPr>
        <p:spPr>
          <a:xfrm>
            <a:off x="75044" y="2613167"/>
            <a:ext cx="9794442" cy="3198867"/>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a:ea typeface="Meiryo UI"/>
              </a:rPr>
              <a:t>※</a:t>
            </a:r>
            <a:r>
              <a:rPr lang="ja-JP" altLang="en-US" sz="700" u="sng" kern="0" dirty="0">
                <a:latin typeface="Meiryo UI"/>
                <a:ea typeface="Meiryo UI"/>
              </a:rPr>
              <a:t>実施する事業について、どこで、いつ、だれが、何を目的に、どのように実施するかを明記するようにしてください。</a:t>
            </a:r>
            <a:endParaRPr lang="en-US" altLang="ja-JP" sz="700" u="sng" kern="0" dirty="0">
              <a:latin typeface="Meiryo UI"/>
              <a:ea typeface="Meiryo UI"/>
            </a:endParaRPr>
          </a:p>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a:ea typeface="Meiryo UI"/>
              </a:rPr>
              <a:t>※</a:t>
            </a:r>
            <a:r>
              <a:rPr lang="ja-JP" altLang="en-US" sz="700" u="sng" kern="0" dirty="0">
                <a:latin typeface="Meiryo UI"/>
                <a:ea typeface="Meiryo UI"/>
              </a:rPr>
              <a:t>また、特に実証事業に当たっては、今回申請する手段・手法を選択した背景・考え方について、明記するようにしてください。</a:t>
            </a:r>
            <a:endParaRPr lang="en-US" altLang="ja-JP" sz="700" u="sng" kern="0" dirty="0">
              <a:latin typeface="Meiryo UI"/>
              <a:ea typeface="Meiryo UI"/>
            </a:endParaRPr>
          </a:p>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a:ea typeface="Meiryo UI"/>
              </a:rPr>
              <a:t>※</a:t>
            </a:r>
            <a:r>
              <a:rPr lang="ja-JP" altLang="en-US" sz="700" u="sng" kern="0" dirty="0">
                <a:latin typeface="Meiryo UI"/>
                <a:ea typeface="Meiryo UI"/>
              </a:rPr>
              <a:t>実施するに当たって、他事業者による取組と比較して本事業が有意であると考えるポイントについて、あれば明記するようにしてください。</a:t>
            </a:r>
            <a:endParaRPr lang="en-US" altLang="ja-JP" sz="700" u="sng" kern="0" dirty="0">
              <a:latin typeface="Meiryo UI"/>
              <a:ea typeface="Meiryo UI"/>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XXXXXXXXXXXXXXXXXXXXXXXXXXXXX</a:t>
            </a: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2565" name="四角形: 角を丸くする 9">
            <a:extLst>
              <a:ext uri="{FF2B5EF4-FFF2-40B4-BE49-F238E27FC236}">
                <a16:creationId xmlns:a16="http://schemas.microsoft.com/office/drawing/2014/main" id="{1ACDFED6-3FE8-157E-E3A9-940F67CF8BFE}"/>
              </a:ext>
            </a:extLst>
          </p:cNvPr>
          <p:cNvSpPr/>
          <p:nvPr/>
        </p:nvSpPr>
        <p:spPr>
          <a:xfrm>
            <a:off x="5027682" y="1148141"/>
            <a:ext cx="4841804" cy="1220468"/>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XXXXXXXX</a:t>
            </a:r>
          </a:p>
          <a:p>
            <a:pPr marL="88900" marR="0" lvl="0" indent="-88900" defTabSz="914400" rtl="0" eaLnBrk="1" fontAlgn="auto" latinLnBrk="0" hangingPunct="1">
              <a:lnSpc>
                <a:spcPct val="100000"/>
              </a:lnSpc>
              <a:spcBef>
                <a:spcPts val="0"/>
              </a:spcBef>
              <a:spcAft>
                <a:spcPts val="0"/>
              </a:spcAft>
              <a:buClrTx/>
              <a:buSzTx/>
              <a:tabLst/>
              <a:defRPr/>
            </a:pPr>
            <a:r>
              <a:rPr lang="ja-JP" altLang="en-US" sz="700" u="sng" kern="0" dirty="0">
                <a:solidFill>
                  <a:schemeClr val="accent6"/>
                </a:solidFill>
                <a:latin typeface="Meiryo UI"/>
                <a:ea typeface="Meiryo UI"/>
              </a:rPr>
              <a:t>現状値：</a:t>
            </a:r>
            <a:r>
              <a:rPr lang="en-US" altLang="ja-JP" sz="700" u="sng" kern="0" dirty="0">
                <a:solidFill>
                  <a:schemeClr val="accent6"/>
                </a:solidFill>
                <a:latin typeface="Meiryo UI"/>
                <a:ea typeface="Meiryo UI"/>
              </a:rPr>
              <a:t>XXXXXX</a:t>
            </a:r>
          </a:p>
          <a:p>
            <a:pPr marL="88900" marR="0" lvl="0" indent="-88900" defTabSz="914400" rtl="0" eaLnBrk="1" fontAlgn="auto" latinLnBrk="0" hangingPunct="1">
              <a:lnSpc>
                <a:spcPct val="100000"/>
              </a:lnSpc>
              <a:spcBef>
                <a:spcPts val="0"/>
              </a:spcBef>
              <a:spcAft>
                <a:spcPts val="0"/>
              </a:spcAft>
              <a:buClrTx/>
              <a:buSzTx/>
              <a:tabLst/>
              <a:defRPr/>
            </a:pPr>
            <a:r>
              <a:rPr lang="ja-JP" altLang="en-US" sz="700" u="sng" kern="0" dirty="0">
                <a:solidFill>
                  <a:schemeClr val="accent6"/>
                </a:solidFill>
                <a:latin typeface="Meiryo UI"/>
                <a:ea typeface="Meiryo UI"/>
              </a:rPr>
              <a:t>目標値：</a:t>
            </a:r>
            <a:r>
              <a:rPr lang="en-US" altLang="ja-JP" sz="700" u="sng" kern="0" dirty="0">
                <a:solidFill>
                  <a:schemeClr val="accent6"/>
                </a:solidFill>
                <a:latin typeface="Meiryo UI"/>
                <a:ea typeface="Meiryo UI"/>
              </a:rPr>
              <a:t>XXXXXX</a:t>
            </a:r>
          </a:p>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chemeClr val="accent6"/>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KPI</a:t>
            </a:r>
            <a:r>
              <a:rPr lang="ja-JP" altLang="en-US" sz="700" u="sng" kern="0" dirty="0">
                <a:solidFill>
                  <a:schemeClr val="accent6"/>
                </a:solidFill>
                <a:latin typeface="Meiryo UI"/>
                <a:ea typeface="Meiryo UI"/>
              </a:rPr>
              <a:t>の設定理由：</a:t>
            </a:r>
            <a:endParaRPr lang="en-US" altLang="ja-JP" sz="700" u="sng" kern="0" dirty="0">
              <a:solidFill>
                <a:schemeClr val="accent6"/>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XXXXXXXXXXXXXXXXXXXXXX</a:t>
            </a:r>
          </a:p>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chemeClr val="accent6"/>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KPI</a:t>
            </a:r>
            <a:r>
              <a:rPr lang="ja-JP" altLang="en-US" sz="700" u="sng" kern="0" dirty="0">
                <a:solidFill>
                  <a:schemeClr val="accent6"/>
                </a:solidFill>
                <a:latin typeface="Meiryo UI"/>
                <a:ea typeface="Meiryo UI"/>
              </a:rPr>
              <a:t>の測定方法：</a:t>
            </a:r>
            <a:endParaRPr lang="en-US" altLang="ja-JP" sz="700" u="sng" kern="0" dirty="0">
              <a:solidFill>
                <a:schemeClr val="accent6"/>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XXXXXXX</a:t>
            </a: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rgbClr val="FF0000"/>
                </a:solidFill>
                <a:latin typeface="Meiryo UI"/>
                <a:ea typeface="Meiryo UI"/>
              </a:rPr>
              <a:t>※KPI</a:t>
            </a:r>
            <a:r>
              <a:rPr lang="ja-JP" altLang="en-US" sz="700" u="sng" kern="0" dirty="0">
                <a:solidFill>
                  <a:srgbClr val="FF0000"/>
                </a:solidFill>
                <a:latin typeface="Meiryo UI"/>
                <a:ea typeface="Meiryo UI"/>
              </a:rPr>
              <a:t>の設定については、その効果測定に係る費用を本事業の経費として計上することが可能です。そのため、取組内容と直結する値の意欲的な設定を推奨します。</a:t>
            </a:r>
            <a:endParaRPr lang="en-US" altLang="ja-JP" sz="700" u="sng" kern="0" dirty="0">
              <a:solidFill>
                <a:srgbClr val="FF0000"/>
              </a:solidFill>
              <a:latin typeface="Meiryo UI"/>
              <a:ea typeface="Meiryo UI"/>
            </a:endParaRPr>
          </a:p>
        </p:txBody>
      </p:sp>
      <p:sp>
        <p:nvSpPr>
          <p:cNvPr id="8" name="四角形: 角を丸くする 9">
            <a:extLst>
              <a:ext uri="{FF2B5EF4-FFF2-40B4-BE49-F238E27FC236}">
                <a16:creationId xmlns:a16="http://schemas.microsoft.com/office/drawing/2014/main" id="{9B4FC382-EBB7-A0D4-D076-33C785C2FE96}"/>
              </a:ext>
            </a:extLst>
          </p:cNvPr>
          <p:cNvSpPr/>
          <p:nvPr/>
        </p:nvSpPr>
        <p:spPr>
          <a:xfrm>
            <a:off x="5692844" y="2693898"/>
            <a:ext cx="4124325" cy="2987222"/>
          </a:xfrm>
          <a:prstGeom prst="rect">
            <a:avLst/>
          </a:prstGeom>
          <a:solidFill>
            <a:schemeClr val="bg1"/>
          </a:solidFill>
          <a:ln w="6350">
            <a:solidFill>
              <a:schemeClr val="tx1"/>
            </a:solidFill>
          </a:ln>
          <a:effectLst/>
        </p:spPr>
        <p:txBody>
          <a:bodyPr vertOverflow="overflow" horzOverflow="overflow" wrap="square" numCol="1" rtlCol="0" anchor="ctr" anchorCtr="0" compatLnSpc="1"/>
          <a:lstStyle/>
          <a:p>
            <a:pPr algn="ctr" defTabSz="914400">
              <a:defRPr/>
            </a:pPr>
            <a:r>
              <a:rPr kumimoji="0" lang="ja-JP" altLang="en-US" sz="600" i="0" strike="noStrike" kern="0" cap="none" spc="0" normalizeH="0" baseline="0" noProof="0" dirty="0">
                <a:ln>
                  <a:noFill/>
                </a:ln>
                <a:effectLst/>
                <a:uLnTx/>
                <a:uFillTx/>
                <a:latin typeface="Meiryo UI" panose="020B0604030504040204" pitchFamily="50" charset="-128"/>
                <a:ea typeface="Meiryo UI" panose="020B0604030504040204" pitchFamily="50" charset="-128"/>
              </a:rPr>
              <a:t>事業を実施するエリアのマップに、本事業で対策を実施する箇所を記載</a:t>
            </a:r>
            <a:endParaRPr lang="en-US" altLang="ja-JP" sz="600" kern="0" dirty="0">
              <a:latin typeface="Meiryo UI"/>
              <a:ea typeface="Meiryo UI"/>
            </a:endParaRPr>
          </a:p>
          <a:p>
            <a:pPr marR="0" lvl="0" algn="ctr" defTabSz="914400" rtl="0" eaLnBrk="1" fontAlgn="auto" latinLnBrk="0" hangingPunct="1">
              <a:lnSpc>
                <a:spcPct val="100000"/>
              </a:lnSpc>
              <a:spcBef>
                <a:spcPts val="0"/>
              </a:spcBef>
              <a:spcAft>
                <a:spcPts val="0"/>
              </a:spcAft>
              <a:buClrTx/>
              <a:buSzTx/>
              <a:tabLst/>
              <a:defRPr/>
            </a:pPr>
            <a:endParaRPr kumimoji="0" lang="en-US" altLang="ja-JP" sz="600" i="0" strike="noStrike" kern="0" cap="none" spc="0" normalizeH="0" baseline="0" noProof="0" dirty="0">
              <a:ln>
                <a:noFill/>
              </a:ln>
              <a:effectLst/>
              <a:uLnTx/>
              <a:uFillTx/>
              <a:latin typeface="Meiryo UI"/>
              <a:ea typeface="Meiryo UI"/>
              <a:cs typeface="+mn-cs"/>
            </a:endParaRPr>
          </a:p>
        </p:txBody>
      </p:sp>
      <p:sp>
        <p:nvSpPr>
          <p:cNvPr id="15" name="四角形: 角を丸くする 9">
            <a:extLst>
              <a:ext uri="{FF2B5EF4-FFF2-40B4-BE49-F238E27FC236}">
                <a16:creationId xmlns:a16="http://schemas.microsoft.com/office/drawing/2014/main" id="{D969D1DE-4203-69BE-8FDF-162DAE305A1F}"/>
              </a:ext>
            </a:extLst>
          </p:cNvPr>
          <p:cNvSpPr/>
          <p:nvPr/>
        </p:nvSpPr>
        <p:spPr>
          <a:xfrm>
            <a:off x="5027682" y="5879637"/>
            <a:ext cx="1296000" cy="160670"/>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1000" b="1" kern="0" dirty="0">
                <a:solidFill>
                  <a:schemeClr val="bg1"/>
                </a:solidFill>
                <a:latin typeface="Meiryo UI"/>
                <a:ea typeface="Meiryo UI"/>
              </a:rPr>
              <a:t>その他の事項</a:t>
            </a:r>
            <a:endParaRPr kumimoji="0" lang="en-US" altLang="ja-JP" sz="1000" b="1" i="0" strike="noStrike" kern="0" cap="none" spc="0" normalizeH="0" baseline="0" noProof="0" dirty="0">
              <a:ln>
                <a:noFill/>
              </a:ln>
              <a:solidFill>
                <a:schemeClr val="bg1"/>
              </a:solidFill>
              <a:effectLst/>
              <a:uLnTx/>
              <a:uFillTx/>
              <a:latin typeface="Meiryo UI"/>
              <a:ea typeface="Meiryo UI"/>
              <a:cs typeface="+mn-cs"/>
            </a:endParaRPr>
          </a:p>
        </p:txBody>
      </p:sp>
      <p:graphicFrame>
        <p:nvGraphicFramePr>
          <p:cNvPr id="21" name="表 20">
            <a:extLst>
              <a:ext uri="{FF2B5EF4-FFF2-40B4-BE49-F238E27FC236}">
                <a16:creationId xmlns:a16="http://schemas.microsoft.com/office/drawing/2014/main" id="{454818CD-2AB0-4B39-739D-6C0E62EA9FEC}"/>
              </a:ext>
            </a:extLst>
          </p:cNvPr>
          <p:cNvGraphicFramePr>
            <a:graphicFrameLocks noGrp="1"/>
          </p:cNvGraphicFramePr>
          <p:nvPr>
            <p:extLst>
              <p:ext uri="{D42A27DB-BD31-4B8C-83A1-F6EECF244321}">
                <p14:modId xmlns:p14="http://schemas.microsoft.com/office/powerpoint/2010/main" val="619933926"/>
              </p:ext>
            </p:extLst>
          </p:nvPr>
        </p:nvGraphicFramePr>
        <p:xfrm>
          <a:off x="5027683" y="6056592"/>
          <a:ext cx="4794211" cy="749566"/>
        </p:xfrm>
        <a:graphic>
          <a:graphicData uri="http://schemas.openxmlformats.org/drawingml/2006/table">
            <a:tbl>
              <a:tblPr firstRow="1" bandRow="1">
                <a:tableStyleId>{5940675A-B579-460E-94D1-54222C63F5DA}</a:tableStyleId>
              </a:tblPr>
              <a:tblGrid>
                <a:gridCol w="1316611">
                  <a:extLst>
                    <a:ext uri="{9D8B030D-6E8A-4147-A177-3AD203B41FA5}">
                      <a16:colId xmlns:a16="http://schemas.microsoft.com/office/drawing/2014/main" val="2555743191"/>
                    </a:ext>
                  </a:extLst>
                </a:gridCol>
                <a:gridCol w="1080000">
                  <a:extLst>
                    <a:ext uri="{9D8B030D-6E8A-4147-A177-3AD203B41FA5}">
                      <a16:colId xmlns:a16="http://schemas.microsoft.com/office/drawing/2014/main" val="2774219855"/>
                    </a:ext>
                  </a:extLst>
                </a:gridCol>
                <a:gridCol w="1317600">
                  <a:extLst>
                    <a:ext uri="{9D8B030D-6E8A-4147-A177-3AD203B41FA5}">
                      <a16:colId xmlns:a16="http://schemas.microsoft.com/office/drawing/2014/main" val="514779634"/>
                    </a:ext>
                  </a:extLst>
                </a:gridCol>
                <a:gridCol w="1080000">
                  <a:extLst>
                    <a:ext uri="{9D8B030D-6E8A-4147-A177-3AD203B41FA5}">
                      <a16:colId xmlns:a16="http://schemas.microsoft.com/office/drawing/2014/main" val="212166479"/>
                    </a:ext>
                  </a:extLst>
                </a:gridCol>
              </a:tblGrid>
              <a:tr h="374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a:ln>
                            <a:noFill/>
                          </a:ln>
                          <a:solidFill>
                            <a:schemeClr val="bg1"/>
                          </a:solidFill>
                          <a:effectLst/>
                          <a:uLnTx/>
                          <a:uFillTx/>
                          <a:latin typeface="Meiryo UI"/>
                          <a:ea typeface="Meiryo UI"/>
                          <a:cs typeface="+mn-cs"/>
                        </a:rPr>
                        <a:t>広域連携観光戦略への記載</a:t>
                      </a:r>
                      <a:endParaRPr kumimoji="0" lang="en-US" altLang="ja-JP" sz="800" b="1" i="0" strike="noStrike" kern="0" cap="none" spc="0" normalizeH="0" baseline="0" noProof="0">
                        <a:ln>
                          <a:noFill/>
                        </a:ln>
                        <a:solidFill>
                          <a:schemeClr val="bg1"/>
                        </a:solidFill>
                        <a:effectLst/>
                        <a:uLnTx/>
                        <a:uFillTx/>
                        <a:latin typeface="Meiryo UI"/>
                        <a:ea typeface="Meiryo UI"/>
                        <a:cs typeface="+mn-cs"/>
                      </a:endParaRPr>
                    </a:p>
                  </a:txBody>
                  <a:tcPr anchor="ctr">
                    <a:solidFill>
                      <a:schemeClr val="accent1"/>
                    </a:solid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〇（</a:t>
                      </a:r>
                      <a:r>
                        <a:rPr kumimoji="1" lang="en-US" altLang="ja-JP" sz="800" b="0" dirty="0">
                          <a:solidFill>
                            <a:schemeClr val="tx1"/>
                          </a:solidFill>
                          <a:latin typeface="Meiryo UI" panose="020B0604030504040204" pitchFamily="50" charset="-128"/>
                          <a:ea typeface="Meiryo UI" panose="020B0604030504040204" pitchFamily="50" charset="-128"/>
                        </a:rPr>
                        <a:t>p.</a:t>
                      </a:r>
                      <a:r>
                        <a:rPr kumimoji="1" lang="ja-JP" altLang="en-US" sz="800" b="0" dirty="0">
                          <a:solidFill>
                            <a:schemeClr val="tx1"/>
                          </a:solidFill>
                          <a:latin typeface="Meiryo UI" panose="020B0604030504040204" pitchFamily="50" charset="-128"/>
                          <a:ea typeface="Meiryo UI" panose="020B0604030504040204" pitchFamily="50" charset="-128"/>
                        </a:rPr>
                        <a:t>〇）／ー</a:t>
                      </a:r>
                    </a:p>
                  </a:txBody>
                  <a:tcPr anchor="ctr"/>
                </a:tc>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地域一体型との連携</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solidFill>
                      <a:schemeClr val="accent1"/>
                    </a:solid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〇（〇〇県〇〇市）／－</a:t>
                      </a:r>
                      <a:endParaRPr kumimoji="1" lang="ja-JP" altLang="en-US" sz="800" b="1" dirty="0">
                        <a:solidFill>
                          <a:schemeClr val="bg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080144307"/>
                  </a:ext>
                </a:extLst>
              </a:tr>
              <a:tr h="374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事前着手の有無</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Meiryo UI" panose="020B0604030504040204" pitchFamily="50" charset="-128"/>
                          <a:ea typeface="Meiryo UI" panose="020B0604030504040204" pitchFamily="50" charset="-128"/>
                        </a:rPr>
                        <a:t>〇／ー</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700" b="1" kern="0">
                          <a:solidFill>
                            <a:schemeClr val="bg1"/>
                          </a:solidFill>
                          <a:latin typeface="Meiryo UI"/>
                          <a:ea typeface="Meiryo UI"/>
                        </a:rPr>
                        <a:t>複数年度の計画申請</a:t>
                      </a:r>
                      <a:endParaRPr kumimoji="0" lang="en-US" altLang="ja-JP" sz="600" b="1" i="0" strike="noStrike" kern="0" cap="none" spc="0" normalizeH="0" baseline="0" noProof="0">
                        <a:ln>
                          <a:noFill/>
                        </a:ln>
                        <a:solidFill>
                          <a:schemeClr val="bg1"/>
                        </a:solidFill>
                        <a:effectLst/>
                        <a:uLnTx/>
                        <a:uFillTx/>
                        <a:latin typeface="Meiryo UI"/>
                        <a:ea typeface="Meiryo UI"/>
                        <a:cs typeface="+mn-cs"/>
                      </a:endParaRP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Meiryo UI" panose="020B0604030504040204" pitchFamily="50" charset="-128"/>
                          <a:ea typeface="Meiryo UI" panose="020B0604030504040204" pitchFamily="50" charset="-128"/>
                        </a:rPr>
                        <a:t>〇（○年）／ー</a:t>
                      </a:r>
                    </a:p>
                  </a:txBody>
                  <a:tcPr anchor="ctr"/>
                </a:tc>
                <a:extLst>
                  <a:ext uri="{0D108BD9-81ED-4DB2-BD59-A6C34878D82A}">
                    <a16:rowId xmlns:a16="http://schemas.microsoft.com/office/drawing/2014/main" val="109167434"/>
                  </a:ext>
                </a:extLst>
              </a:tr>
            </a:tbl>
          </a:graphicData>
        </a:graphic>
      </p:graphicFrame>
      <p:cxnSp>
        <p:nvCxnSpPr>
          <p:cNvPr id="23" name="直線矢印コネクタ 22">
            <a:extLst>
              <a:ext uri="{FF2B5EF4-FFF2-40B4-BE49-F238E27FC236}">
                <a16:creationId xmlns:a16="http://schemas.microsoft.com/office/drawing/2014/main" id="{4DB267DB-FC1F-EE3D-E6C3-092248AF9EB2}"/>
              </a:ext>
            </a:extLst>
          </p:cNvPr>
          <p:cNvCxnSpPr>
            <a:cxnSpLocks/>
          </p:cNvCxnSpPr>
          <p:nvPr/>
        </p:nvCxnSpPr>
        <p:spPr>
          <a:xfrm flipV="1">
            <a:off x="7328969" y="4453899"/>
            <a:ext cx="266935" cy="84068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4" name="四角形: 角を丸くする 9">
            <a:extLst>
              <a:ext uri="{FF2B5EF4-FFF2-40B4-BE49-F238E27FC236}">
                <a16:creationId xmlns:a16="http://schemas.microsoft.com/office/drawing/2014/main" id="{2DF782C5-E33D-FF95-9374-0C58814621C7}"/>
              </a:ext>
            </a:extLst>
          </p:cNvPr>
          <p:cNvSpPr/>
          <p:nvPr/>
        </p:nvSpPr>
        <p:spPr>
          <a:xfrm>
            <a:off x="6010883" y="4959175"/>
            <a:ext cx="1718488"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rgbClr val="FF0000"/>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ja-JP" altLang="en-US" sz="700" u="sng" kern="0" dirty="0">
                <a:solidFill>
                  <a:srgbClr val="FF0000"/>
                </a:solidFill>
                <a:latin typeface="Meiryo UI"/>
                <a:ea typeface="Meiryo UI"/>
              </a:rPr>
              <a:t>〇～～～～</a:t>
            </a:r>
            <a:endParaRPr lang="en-US" altLang="ja-JP" sz="700" u="sng" kern="0" dirty="0">
              <a:solidFill>
                <a:srgbClr val="FF0000"/>
              </a:solidFill>
              <a:latin typeface="Meiryo UI"/>
              <a:ea typeface="Meiryo UI"/>
            </a:endParaRPr>
          </a:p>
        </p:txBody>
      </p:sp>
      <p:sp>
        <p:nvSpPr>
          <p:cNvPr id="27" name="四角形: 角を丸くする 9">
            <a:extLst>
              <a:ext uri="{FF2B5EF4-FFF2-40B4-BE49-F238E27FC236}">
                <a16:creationId xmlns:a16="http://schemas.microsoft.com/office/drawing/2014/main" id="{BE0016C2-2BC5-2120-E868-C1564EF322FA}"/>
              </a:ext>
            </a:extLst>
          </p:cNvPr>
          <p:cNvSpPr/>
          <p:nvPr/>
        </p:nvSpPr>
        <p:spPr>
          <a:xfrm>
            <a:off x="6010882" y="4766071"/>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a:ea typeface="Meiryo UI"/>
              </a:rPr>
              <a:t>取組内容</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44" name="四角形: 角を丸くする 9">
            <a:extLst>
              <a:ext uri="{FF2B5EF4-FFF2-40B4-BE49-F238E27FC236}">
                <a16:creationId xmlns:a16="http://schemas.microsoft.com/office/drawing/2014/main" id="{EFB806D5-FD46-F5D6-4D21-F69134D2E2C6}"/>
              </a:ext>
            </a:extLst>
          </p:cNvPr>
          <p:cNvSpPr/>
          <p:nvPr/>
        </p:nvSpPr>
        <p:spPr>
          <a:xfrm>
            <a:off x="0" y="193417"/>
            <a:ext cx="9906000" cy="761304"/>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lang="ja-JP" altLang="en-US" sz="1400" kern="0" dirty="0">
                <a:solidFill>
                  <a:srgbClr val="000000"/>
                </a:solidFill>
                <a:latin typeface="Meiryo UI"/>
                <a:ea typeface="Meiryo UI"/>
              </a:rPr>
              <a:t>補助事業名：</a:t>
            </a:r>
            <a:r>
              <a:rPr lang="en-US" altLang="ja-JP" sz="1400" kern="0" dirty="0">
                <a:solidFill>
                  <a:srgbClr val="000000"/>
                </a:solidFill>
                <a:latin typeface="Meiryo UI"/>
                <a:ea typeface="Meiryo UI"/>
              </a:rPr>
              <a:t>XXXXXXXXXXXXXXXX </a:t>
            </a:r>
            <a:r>
              <a:rPr lang="ja-JP" altLang="en-US" sz="1400" kern="0" dirty="0">
                <a:solidFill>
                  <a:srgbClr val="000000"/>
                </a:solidFill>
                <a:latin typeface="Meiryo UI"/>
                <a:ea typeface="Meiryo UI"/>
              </a:rPr>
              <a:t>　</a:t>
            </a:r>
            <a:endParaRPr lang="en-US" altLang="ja-JP" sz="1400" kern="0" dirty="0">
              <a:solidFill>
                <a:srgbClr val="000000"/>
              </a:solidFill>
              <a:latin typeface="Meiryo UI"/>
              <a:ea typeface="Meiryo UI"/>
            </a:endParaRPr>
          </a:p>
          <a:p>
            <a:pPr indent="92075" defTabSz="914400">
              <a:defRPr/>
            </a:pPr>
            <a:r>
              <a:rPr lang="ja-JP" altLang="en-US" sz="1200" kern="0" dirty="0">
                <a:solidFill>
                  <a:srgbClr val="000000"/>
                </a:solidFill>
                <a:latin typeface="Meiryo UI"/>
                <a:ea typeface="Meiryo UI"/>
              </a:rPr>
              <a:t>補助対象事業者名：</a:t>
            </a:r>
            <a:r>
              <a:rPr lang="en-US" altLang="ja-JP" sz="1200" kern="0" dirty="0">
                <a:solidFill>
                  <a:srgbClr val="000000"/>
                </a:solidFill>
                <a:latin typeface="Meiryo UI"/>
                <a:ea typeface="Meiryo UI"/>
              </a:rPr>
              <a:t>XXXXXXXXXXXX</a:t>
            </a:r>
            <a:r>
              <a:rPr lang="ja-JP" altLang="en-US" sz="1200" kern="0" dirty="0">
                <a:solidFill>
                  <a:srgbClr val="000000"/>
                </a:solidFill>
                <a:latin typeface="Meiryo UI"/>
                <a:ea typeface="Meiryo UI"/>
              </a:rPr>
              <a:t>　</a:t>
            </a:r>
            <a:endParaRPr lang="en-US" altLang="ja-JP" sz="1200" kern="0" dirty="0">
              <a:solidFill>
                <a:srgbClr val="000000"/>
              </a:solidFill>
              <a:latin typeface="Meiryo UI"/>
              <a:ea typeface="Meiryo UI"/>
            </a:endParaRPr>
          </a:p>
          <a:p>
            <a:pPr indent="92075" defTabSz="914400">
              <a:defRPr/>
            </a:pPr>
            <a:r>
              <a:rPr kumimoji="0" lang="ja-JP" altLang="en-US" sz="1200" b="0" i="0" u="none" strike="noStrike" kern="0" cap="none" spc="0" normalizeH="0" baseline="0" noProof="0" dirty="0">
                <a:ln>
                  <a:noFill/>
                </a:ln>
                <a:solidFill>
                  <a:srgbClr val="000000"/>
                </a:solidFill>
                <a:effectLst/>
                <a:uLnTx/>
                <a:uFillTx/>
                <a:latin typeface="Meiryo UI"/>
                <a:ea typeface="Meiryo UI"/>
                <a:cs typeface="+mn-cs"/>
              </a:rPr>
              <a:t>対策計画名：</a:t>
            </a:r>
            <a:r>
              <a:rPr kumimoji="0" lang="en-US" altLang="ja-JP" sz="1200" b="0" i="0" u="none" strike="noStrike" kern="0" cap="none" spc="0" normalizeH="0" baseline="0" noProof="0" dirty="0">
                <a:ln>
                  <a:noFill/>
                </a:ln>
                <a:solidFill>
                  <a:srgbClr val="000000"/>
                </a:solidFill>
                <a:effectLst/>
                <a:uLnTx/>
                <a:uFillTx/>
                <a:latin typeface="Meiryo UI"/>
                <a:ea typeface="Meiryo UI"/>
                <a:cs typeface="+mn-cs"/>
              </a:rPr>
              <a:t>XXXXX</a:t>
            </a:r>
            <a:endParaRPr lang="en-US" altLang="ja-JP" sz="1200" kern="0" dirty="0">
              <a:solidFill>
                <a:srgbClr val="000000"/>
              </a:solidFill>
              <a:latin typeface="Meiryo UI"/>
              <a:ea typeface="Meiryo UI"/>
            </a:endParaRPr>
          </a:p>
          <a:p>
            <a:pPr marR="0" lvl="0" indent="92075" algn="l" defTabSz="914400" rtl="0" eaLnBrk="1" fontAlgn="auto" latinLnBrk="0" hangingPunct="1">
              <a:lnSpc>
                <a:spcPct val="100000"/>
              </a:lnSpc>
              <a:spcBef>
                <a:spcPts val="0"/>
              </a:spcBef>
              <a:spcAft>
                <a:spcPts val="0"/>
              </a:spcAft>
              <a:buClrTx/>
              <a:buSzTx/>
              <a:tabLst/>
              <a:defRPr/>
            </a:pPr>
            <a:r>
              <a:rPr lang="ja-JP" altLang="en-US" sz="1200" kern="0" dirty="0">
                <a:solidFill>
                  <a:srgbClr val="000000"/>
                </a:solidFill>
                <a:latin typeface="Meiryo UI"/>
                <a:ea typeface="Meiryo UI"/>
              </a:rPr>
              <a:t>申請主体：</a:t>
            </a:r>
            <a:r>
              <a:rPr lang="en-US" altLang="ja-JP" sz="1200" kern="0" dirty="0">
                <a:solidFill>
                  <a:srgbClr val="000000"/>
                </a:solidFill>
                <a:latin typeface="Meiryo UI"/>
                <a:ea typeface="Meiryo UI"/>
              </a:rPr>
              <a:t>XXXXX</a:t>
            </a:r>
            <a:r>
              <a:rPr lang="ja-JP" altLang="en-US" sz="1200" kern="0" dirty="0">
                <a:solidFill>
                  <a:srgbClr val="000000"/>
                </a:solidFill>
                <a:latin typeface="Meiryo UI"/>
                <a:ea typeface="Meiryo UI"/>
              </a:rPr>
              <a:t>　、　対象地域：</a:t>
            </a:r>
            <a:r>
              <a:rPr lang="en-US" altLang="ja-JP" sz="1200" kern="0" dirty="0">
                <a:solidFill>
                  <a:srgbClr val="000000"/>
                </a:solidFill>
                <a:latin typeface="Meiryo UI"/>
                <a:ea typeface="Meiryo UI"/>
              </a:rPr>
              <a:t> XXXXX</a:t>
            </a:r>
          </a:p>
        </p:txBody>
      </p:sp>
      <p:sp>
        <p:nvSpPr>
          <p:cNvPr id="45" name="四角形: 角を丸くする 9">
            <a:extLst>
              <a:ext uri="{FF2B5EF4-FFF2-40B4-BE49-F238E27FC236}">
                <a16:creationId xmlns:a16="http://schemas.microsoft.com/office/drawing/2014/main" id="{9384E173-94B0-3079-027D-C0B969B4DE21}"/>
              </a:ext>
            </a:extLst>
          </p:cNvPr>
          <p:cNvSpPr/>
          <p:nvPr/>
        </p:nvSpPr>
        <p:spPr>
          <a:xfrm>
            <a:off x="7476798" y="334575"/>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a:ea typeface="Meiryo UI"/>
              </a:rPr>
              <a:t>補助対象経費：</a:t>
            </a:r>
            <a:r>
              <a:rPr lang="en-US" altLang="ja-JP" sz="900" kern="0" dirty="0">
                <a:solidFill>
                  <a:srgbClr val="000000"/>
                </a:solidFill>
                <a:latin typeface="Meiryo UI"/>
                <a:ea typeface="Meiryo UI"/>
              </a:rPr>
              <a:t>X,000,000</a:t>
            </a:r>
            <a:r>
              <a:rPr lang="ja-JP" altLang="en-US" sz="900" kern="0" dirty="0">
                <a:solidFill>
                  <a:srgbClr val="000000"/>
                </a:solidFill>
                <a:latin typeface="Meiryo UI"/>
                <a:ea typeface="Meiryo UI"/>
              </a:rPr>
              <a:t>円</a:t>
            </a:r>
            <a:endParaRPr kumimoji="0" lang="en-US" altLang="ja-JP" sz="800" b="1" i="0" u="sng" strike="noStrike" kern="0" cap="none" spc="0" normalizeH="0" baseline="0" noProof="0" dirty="0">
              <a:ln>
                <a:noFill/>
              </a:ln>
              <a:solidFill>
                <a:srgbClr val="000000"/>
              </a:solidFill>
              <a:effectLst/>
              <a:uLnTx/>
              <a:uFillTx/>
              <a:latin typeface="Meiryo UI"/>
              <a:ea typeface="Meiryo UI"/>
              <a:cs typeface="+mn-cs"/>
            </a:endParaRPr>
          </a:p>
        </p:txBody>
      </p:sp>
      <p:sp>
        <p:nvSpPr>
          <p:cNvPr id="46" name="四角形: 角を丸くする 9">
            <a:extLst>
              <a:ext uri="{FF2B5EF4-FFF2-40B4-BE49-F238E27FC236}">
                <a16:creationId xmlns:a16="http://schemas.microsoft.com/office/drawing/2014/main" id="{93778F42-768F-0F14-D307-A32C60B9B7BA}"/>
              </a:ext>
            </a:extLst>
          </p:cNvPr>
          <p:cNvSpPr/>
          <p:nvPr/>
        </p:nvSpPr>
        <p:spPr>
          <a:xfrm>
            <a:off x="7476798" y="598592"/>
            <a:ext cx="2393259" cy="216000"/>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a:ea typeface="Meiryo UI"/>
              </a:rPr>
              <a:t>申請補助金額：</a:t>
            </a:r>
            <a:r>
              <a:rPr lang="en-US" altLang="ja-JP" sz="900" kern="0" dirty="0">
                <a:solidFill>
                  <a:srgbClr val="000000"/>
                </a:solidFill>
                <a:latin typeface="Meiryo UI"/>
                <a:ea typeface="Meiryo UI"/>
              </a:rPr>
              <a:t>X,000,000</a:t>
            </a:r>
            <a:r>
              <a:rPr lang="ja-JP" altLang="en-US" sz="900" kern="0" dirty="0">
                <a:solidFill>
                  <a:srgbClr val="000000"/>
                </a:solidFill>
                <a:latin typeface="Meiryo UI"/>
                <a:ea typeface="Meiryo UI"/>
              </a:rPr>
              <a:t>円</a:t>
            </a:r>
            <a:endParaRPr kumimoji="0" lang="en-US" altLang="ja-JP" sz="800" b="1" i="0" u="sng" strike="noStrike" kern="0" cap="none" spc="0" normalizeH="0" baseline="0" noProof="0" dirty="0">
              <a:ln>
                <a:noFill/>
              </a:ln>
              <a:solidFill>
                <a:srgbClr val="000000"/>
              </a:solidFill>
              <a:effectLst/>
              <a:uLnTx/>
              <a:uFillTx/>
              <a:latin typeface="Meiryo UI"/>
              <a:ea typeface="Meiryo UI"/>
              <a:cs typeface="+mn-cs"/>
            </a:endParaRPr>
          </a:p>
        </p:txBody>
      </p:sp>
      <p:graphicFrame>
        <p:nvGraphicFramePr>
          <p:cNvPr id="47" name="表 46">
            <a:extLst>
              <a:ext uri="{FF2B5EF4-FFF2-40B4-BE49-F238E27FC236}">
                <a16:creationId xmlns:a16="http://schemas.microsoft.com/office/drawing/2014/main" id="{66EF7382-7AD8-9FA5-7027-DEE9037B7C90}"/>
              </a:ext>
            </a:extLst>
          </p:cNvPr>
          <p:cNvGraphicFramePr>
            <a:graphicFrameLocks noGrp="1"/>
          </p:cNvGraphicFramePr>
          <p:nvPr>
            <p:extLst>
              <p:ext uri="{D42A27DB-BD31-4B8C-83A1-F6EECF244321}">
                <p14:modId xmlns:p14="http://schemas.microsoft.com/office/powerpoint/2010/main" val="4201044818"/>
              </p:ext>
            </p:extLst>
          </p:nvPr>
        </p:nvGraphicFramePr>
        <p:xfrm>
          <a:off x="6010882" y="322070"/>
          <a:ext cx="1337945" cy="504000"/>
        </p:xfrm>
        <a:graphic>
          <a:graphicData uri="http://schemas.openxmlformats.org/drawingml/2006/table">
            <a:tbl>
              <a:tblPr firstRow="1" bandRow="1">
                <a:tableStyleId>{5C22544A-7EE6-4342-B048-85BDC9FD1C3A}</a:tableStyleId>
              </a:tblPr>
              <a:tblGrid>
                <a:gridCol w="1337945">
                  <a:extLst>
                    <a:ext uri="{9D8B030D-6E8A-4147-A177-3AD203B41FA5}">
                      <a16:colId xmlns:a16="http://schemas.microsoft.com/office/drawing/2014/main" val="821479726"/>
                    </a:ext>
                  </a:extLst>
                </a:gridCol>
              </a:tblGrid>
              <a:tr h="2271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類型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56369489"/>
                  </a:ext>
                </a:extLst>
              </a:tr>
              <a:tr h="276801">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（地域一体型</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一般型）</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Tree>
    <p:extLst>
      <p:ext uri="{BB962C8B-B14F-4D97-AF65-F5344CB8AC3E}">
        <p14:creationId xmlns:p14="http://schemas.microsoft.com/office/powerpoint/2010/main" val="3329313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9">
            <a:extLst>
              <a:ext uri="{FF2B5EF4-FFF2-40B4-BE49-F238E27FC236}">
                <a16:creationId xmlns:a16="http://schemas.microsoft.com/office/drawing/2014/main" id="{F3F6C103-7976-8399-0642-8DC6126469B1}"/>
              </a:ext>
            </a:extLst>
          </p:cNvPr>
          <p:cNvSpPr/>
          <p:nvPr/>
        </p:nvSpPr>
        <p:spPr>
          <a:xfrm>
            <a:off x="0" y="193418"/>
            <a:ext cx="9906000" cy="761304"/>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lang="ja-JP" altLang="en-US" sz="1400" kern="0" dirty="0">
                <a:solidFill>
                  <a:srgbClr val="000000"/>
                </a:solidFill>
                <a:latin typeface="Meiryo UI"/>
                <a:ea typeface="Meiryo UI"/>
              </a:rPr>
              <a:t>補助事業名：</a:t>
            </a:r>
            <a:r>
              <a:rPr lang="en-US" altLang="ja-JP" sz="1400" kern="0" dirty="0">
                <a:solidFill>
                  <a:srgbClr val="000000"/>
                </a:solidFill>
                <a:latin typeface="Meiryo UI"/>
                <a:ea typeface="Meiryo UI"/>
              </a:rPr>
              <a:t>XXXXXXXXXXXXXXXX </a:t>
            </a:r>
            <a:r>
              <a:rPr lang="ja-JP" altLang="en-US" sz="1400" kern="0" dirty="0">
                <a:solidFill>
                  <a:srgbClr val="000000"/>
                </a:solidFill>
                <a:latin typeface="Meiryo UI"/>
                <a:ea typeface="Meiryo UI"/>
              </a:rPr>
              <a:t>　</a:t>
            </a:r>
            <a:endParaRPr lang="en-US" altLang="ja-JP" sz="1400" kern="0" dirty="0">
              <a:solidFill>
                <a:srgbClr val="000000"/>
              </a:solidFill>
              <a:latin typeface="Meiryo UI"/>
              <a:ea typeface="Meiryo UI"/>
            </a:endParaRPr>
          </a:p>
          <a:p>
            <a:pPr indent="92075" defTabSz="914400">
              <a:defRPr/>
            </a:pPr>
            <a:r>
              <a:rPr lang="ja-JP" altLang="en-US" sz="1200" kern="0" dirty="0">
                <a:solidFill>
                  <a:srgbClr val="000000"/>
                </a:solidFill>
                <a:latin typeface="Meiryo UI"/>
                <a:ea typeface="Meiryo UI"/>
              </a:rPr>
              <a:t>補助対象事業者名：</a:t>
            </a:r>
            <a:r>
              <a:rPr lang="en-US" altLang="ja-JP" sz="1200" kern="0" dirty="0">
                <a:solidFill>
                  <a:srgbClr val="000000"/>
                </a:solidFill>
                <a:latin typeface="Meiryo UI"/>
                <a:ea typeface="Meiryo UI"/>
              </a:rPr>
              <a:t>XXXXXXXXXXXX</a:t>
            </a:r>
            <a:r>
              <a:rPr lang="ja-JP" altLang="en-US" sz="1200" kern="0" dirty="0">
                <a:solidFill>
                  <a:srgbClr val="000000"/>
                </a:solidFill>
                <a:latin typeface="Meiryo UI"/>
                <a:ea typeface="Meiryo UI"/>
              </a:rPr>
              <a:t>　</a:t>
            </a:r>
            <a:endParaRPr lang="en-US" altLang="ja-JP" sz="1200" kern="0" dirty="0">
              <a:solidFill>
                <a:srgbClr val="000000"/>
              </a:solidFill>
              <a:latin typeface="Meiryo UI"/>
              <a:ea typeface="Meiryo UI"/>
            </a:endParaRPr>
          </a:p>
          <a:p>
            <a:pPr indent="92075" defTabSz="914400">
              <a:defRPr/>
            </a:pPr>
            <a:r>
              <a:rPr kumimoji="0" lang="ja-JP" altLang="en-US" sz="1200" b="0" i="0" u="none" strike="noStrike" kern="0" cap="none" spc="0" normalizeH="0" baseline="0" noProof="0" dirty="0">
                <a:ln>
                  <a:noFill/>
                </a:ln>
                <a:solidFill>
                  <a:srgbClr val="000000"/>
                </a:solidFill>
                <a:effectLst/>
                <a:uLnTx/>
                <a:uFillTx/>
                <a:latin typeface="Meiryo UI"/>
                <a:ea typeface="Meiryo UI"/>
                <a:cs typeface="+mn-cs"/>
              </a:rPr>
              <a:t>対策計画名：</a:t>
            </a:r>
            <a:r>
              <a:rPr kumimoji="0" lang="en-US" altLang="ja-JP" sz="1200" b="0" i="0" u="none" strike="noStrike" kern="0" cap="none" spc="0" normalizeH="0" baseline="0" noProof="0" dirty="0">
                <a:ln>
                  <a:noFill/>
                </a:ln>
                <a:solidFill>
                  <a:srgbClr val="000000"/>
                </a:solidFill>
                <a:effectLst/>
                <a:uLnTx/>
                <a:uFillTx/>
                <a:latin typeface="Meiryo UI"/>
                <a:ea typeface="Meiryo UI"/>
                <a:cs typeface="+mn-cs"/>
              </a:rPr>
              <a:t>XXXXX</a:t>
            </a:r>
            <a:endParaRPr lang="en-US" altLang="ja-JP" sz="1200" kern="0" dirty="0">
              <a:solidFill>
                <a:srgbClr val="000000"/>
              </a:solidFill>
              <a:latin typeface="Meiryo UI"/>
              <a:ea typeface="Meiryo UI"/>
            </a:endParaRPr>
          </a:p>
          <a:p>
            <a:pPr marR="0" lvl="0" indent="92075" algn="l" defTabSz="914400" rtl="0" eaLnBrk="1" fontAlgn="auto" latinLnBrk="0" hangingPunct="1">
              <a:lnSpc>
                <a:spcPct val="100000"/>
              </a:lnSpc>
              <a:spcBef>
                <a:spcPts val="0"/>
              </a:spcBef>
              <a:spcAft>
                <a:spcPts val="0"/>
              </a:spcAft>
              <a:buClrTx/>
              <a:buSzTx/>
              <a:tabLst/>
              <a:defRPr/>
            </a:pPr>
            <a:r>
              <a:rPr lang="ja-JP" altLang="en-US" sz="1200" kern="0" dirty="0">
                <a:solidFill>
                  <a:srgbClr val="000000"/>
                </a:solidFill>
                <a:latin typeface="Meiryo UI"/>
                <a:ea typeface="Meiryo UI"/>
              </a:rPr>
              <a:t>申請主体：</a:t>
            </a:r>
            <a:r>
              <a:rPr lang="en-US" altLang="ja-JP" sz="1200" kern="0" dirty="0">
                <a:solidFill>
                  <a:srgbClr val="000000"/>
                </a:solidFill>
                <a:latin typeface="Meiryo UI"/>
                <a:ea typeface="Meiryo UI"/>
              </a:rPr>
              <a:t>XXXXX</a:t>
            </a:r>
            <a:r>
              <a:rPr lang="ja-JP" altLang="en-US" sz="1200" kern="0" dirty="0">
                <a:solidFill>
                  <a:srgbClr val="000000"/>
                </a:solidFill>
                <a:latin typeface="Meiryo UI"/>
                <a:ea typeface="Meiryo UI"/>
              </a:rPr>
              <a:t>　、　対象地域：</a:t>
            </a:r>
            <a:r>
              <a:rPr lang="en-US" altLang="ja-JP" sz="1200" kern="0" dirty="0">
                <a:solidFill>
                  <a:srgbClr val="000000"/>
                </a:solidFill>
                <a:latin typeface="Meiryo UI"/>
                <a:ea typeface="Meiryo UI"/>
              </a:rPr>
              <a:t> XXXXX</a:t>
            </a:r>
          </a:p>
        </p:txBody>
      </p:sp>
      <p:sp>
        <p:nvSpPr>
          <p:cNvPr id="41" name="四角形: 角を丸くする 9">
            <a:extLst>
              <a:ext uri="{FF2B5EF4-FFF2-40B4-BE49-F238E27FC236}">
                <a16:creationId xmlns:a16="http://schemas.microsoft.com/office/drawing/2014/main" id="{AD2DDBC9-BAAF-96BE-233D-5F887DBAA43F}"/>
              </a:ext>
            </a:extLst>
          </p:cNvPr>
          <p:cNvSpPr/>
          <p:nvPr/>
        </p:nvSpPr>
        <p:spPr>
          <a:xfrm>
            <a:off x="54767" y="1193087"/>
            <a:ext cx="9827419" cy="5604965"/>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複数年度の計画認定について、その申請をする場合については、本シートを併せて提出するようにしてください。</a:t>
            </a:r>
            <a:endParaRPr lang="en-US" altLang="ja-JP" sz="700" u="sng" kern="0">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54769" y="986757"/>
            <a:ext cx="1486164"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panose="020B0604030504040204" pitchFamily="50" charset="-128"/>
                <a:ea typeface="Meiryo UI" panose="020B0604030504040204" pitchFamily="50" charset="-128"/>
              </a:rPr>
              <a:t>複数年にわたる事業計画</a:t>
            </a:r>
            <a:endParaRPr kumimoji="0" lang="en-US" altLang="ja-JP" sz="800" b="1" i="0" u="sng"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9" name="四角形: 角を丸くする 9">
            <a:extLst>
              <a:ext uri="{FF2B5EF4-FFF2-40B4-BE49-F238E27FC236}">
                <a16:creationId xmlns:a16="http://schemas.microsoft.com/office/drawing/2014/main" id="{67F30B33-E761-B0A2-0CB7-A014CB10B252}"/>
              </a:ext>
            </a:extLst>
          </p:cNvPr>
          <p:cNvSpPr/>
          <p:nvPr/>
        </p:nvSpPr>
        <p:spPr>
          <a:xfrm>
            <a:off x="130969" y="1470864"/>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panose="020B0604030504040204" pitchFamily="50" charset="-128"/>
                <a:ea typeface="Meiryo UI" panose="020B0604030504040204" pitchFamily="50" charset="-128"/>
              </a:rPr>
              <a:t>事業概要（１年目）</a:t>
            </a:r>
            <a:endParaRPr kumimoji="0" lang="en-US" altLang="ja-JP" sz="800" b="1" i="0" u="sng"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10" name="四角形: 角を丸くする 9">
            <a:extLst>
              <a:ext uri="{FF2B5EF4-FFF2-40B4-BE49-F238E27FC236}">
                <a16:creationId xmlns:a16="http://schemas.microsoft.com/office/drawing/2014/main" id="{0F4E48AB-489E-186E-7324-D7D2D02B34AE}"/>
              </a:ext>
            </a:extLst>
          </p:cNvPr>
          <p:cNvSpPr/>
          <p:nvPr/>
        </p:nvSpPr>
        <p:spPr>
          <a:xfrm>
            <a:off x="130968" y="1664283"/>
            <a:ext cx="4898232" cy="4843050"/>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１枚目の記載をコピー＆ペーストしていただいて構いません。</a:t>
            </a:r>
            <a:endParaRPr lang="en-US" altLang="ja-JP" sz="700" u="sng" kern="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実施する事業について、どこで、いつ、だれが、何を目的に、どのように実施するかを明記するようにしてください。</a:t>
            </a:r>
            <a:endParaRPr lang="en-US" altLang="ja-JP" sz="700" u="sng" kern="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また、特に実証事業に当たっては、今回申請する手段・手法を選択した背景・考え方について、明記するようにしてください。</a:t>
            </a:r>
            <a:endParaRPr lang="en-US" altLang="ja-JP" sz="700" u="sng" kern="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実施するに当たって、他事業者による取組と比較して本事業が有意であると考えるポイントについて、あれば明記するようにしてください。</a:t>
            </a:r>
            <a:endParaRPr lang="en-US" altLang="ja-JP" sz="700" u="sng" kern="0">
              <a:latin typeface="Meiryo UI" panose="020B0604030504040204" pitchFamily="50" charset="-128"/>
              <a:ea typeface="Meiryo UI" panose="020B0604030504040204" pitchFamily="50" charset="-128"/>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a:latin typeface="Meiryo UI" panose="020B0604030504040204" pitchFamily="50" charset="-128"/>
                <a:ea typeface="Meiryo UI" panose="020B0604030504040204" pitchFamily="50" charset="-128"/>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a:ln>
                  <a:noFill/>
                </a:ln>
                <a:effectLst/>
                <a:uLnTx/>
                <a:uFillTx/>
                <a:latin typeface="Meiryo UI" panose="020B0604030504040204" pitchFamily="50" charset="-128"/>
                <a:ea typeface="Meiryo UI" panose="020B0604030504040204" pitchFamily="50" charset="-128"/>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a:latin typeface="Meiryo UI" panose="020B0604030504040204" pitchFamily="50" charset="-128"/>
                <a:ea typeface="Meiryo UI" panose="020B0604030504040204" pitchFamily="50" charset="-128"/>
              </a:rPr>
              <a:t>XXXXXXXXXXXXXXXXXXXXXXXXXXXXX</a:t>
            </a:r>
            <a:endParaRPr kumimoji="0" lang="en-US" altLang="ja-JP" sz="700" i="0" u="sng"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19" name="四角形: 角を丸くする 9">
            <a:extLst>
              <a:ext uri="{FF2B5EF4-FFF2-40B4-BE49-F238E27FC236}">
                <a16:creationId xmlns:a16="http://schemas.microsoft.com/office/drawing/2014/main" id="{65B3D41F-E9F7-276E-3B9E-F99094503ABD}"/>
              </a:ext>
            </a:extLst>
          </p:cNvPr>
          <p:cNvSpPr/>
          <p:nvPr/>
        </p:nvSpPr>
        <p:spPr>
          <a:xfrm>
            <a:off x="5280242" y="1470864"/>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panose="020B0604030504040204" pitchFamily="50" charset="-128"/>
                <a:ea typeface="Meiryo UI" panose="020B0604030504040204" pitchFamily="50" charset="-128"/>
              </a:rPr>
              <a:t>事業概要（２年目）</a:t>
            </a:r>
            <a:endParaRPr kumimoji="0" lang="en-US" altLang="ja-JP" sz="800" b="1" i="0" u="sng"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20" name="四角形: 角を丸くする 9">
            <a:extLst>
              <a:ext uri="{FF2B5EF4-FFF2-40B4-BE49-F238E27FC236}">
                <a16:creationId xmlns:a16="http://schemas.microsoft.com/office/drawing/2014/main" id="{EF3ACF5C-8E3D-5AF4-3840-A3D239CCC165}"/>
              </a:ext>
            </a:extLst>
          </p:cNvPr>
          <p:cNvSpPr/>
          <p:nvPr/>
        </p:nvSpPr>
        <p:spPr>
          <a:xfrm>
            <a:off x="5280241" y="1664283"/>
            <a:ext cx="4494790" cy="2464372"/>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endParaRPr kumimoji="0" lang="en-US" altLang="ja-JP" sz="70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21" name="四角形: 角を丸くする 9">
            <a:extLst>
              <a:ext uri="{FF2B5EF4-FFF2-40B4-BE49-F238E27FC236}">
                <a16:creationId xmlns:a16="http://schemas.microsoft.com/office/drawing/2014/main" id="{451C46DC-8150-18C9-458E-06DD1CD7CF50}"/>
              </a:ext>
            </a:extLst>
          </p:cNvPr>
          <p:cNvSpPr/>
          <p:nvPr/>
        </p:nvSpPr>
        <p:spPr>
          <a:xfrm>
            <a:off x="5280242" y="4415157"/>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panose="020B0604030504040204" pitchFamily="50" charset="-128"/>
                <a:ea typeface="Meiryo UI" panose="020B0604030504040204" pitchFamily="50" charset="-128"/>
              </a:rPr>
              <a:t>事業概要（３年目）</a:t>
            </a:r>
            <a:endParaRPr kumimoji="0" lang="en-US" altLang="ja-JP" sz="800" b="1" i="0" u="sng"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22" name="四角形: 角を丸くする 9">
            <a:extLst>
              <a:ext uri="{FF2B5EF4-FFF2-40B4-BE49-F238E27FC236}">
                <a16:creationId xmlns:a16="http://schemas.microsoft.com/office/drawing/2014/main" id="{06A6CCDA-E80F-4BDD-0F4D-32826B52EC63}"/>
              </a:ext>
            </a:extLst>
          </p:cNvPr>
          <p:cNvSpPr/>
          <p:nvPr/>
        </p:nvSpPr>
        <p:spPr>
          <a:xfrm>
            <a:off x="5280241" y="4608576"/>
            <a:ext cx="4494790" cy="1898757"/>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endParaRPr kumimoji="0" lang="en-US" altLang="ja-JP" sz="70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23" name="二等辺三角形 22">
            <a:extLst>
              <a:ext uri="{FF2B5EF4-FFF2-40B4-BE49-F238E27FC236}">
                <a16:creationId xmlns:a16="http://schemas.microsoft.com/office/drawing/2014/main" id="{2D4A6848-FB05-B131-B12B-65367B9D659A}"/>
              </a:ext>
            </a:extLst>
          </p:cNvPr>
          <p:cNvSpPr/>
          <p:nvPr/>
        </p:nvSpPr>
        <p:spPr>
          <a:xfrm rot="5400000">
            <a:off x="4806560" y="2817093"/>
            <a:ext cx="696321" cy="158751"/>
          </a:xfrm>
          <a:prstGeom prst="triangle">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4" name="二等辺三角形 23">
            <a:extLst>
              <a:ext uri="{FF2B5EF4-FFF2-40B4-BE49-F238E27FC236}">
                <a16:creationId xmlns:a16="http://schemas.microsoft.com/office/drawing/2014/main" id="{DBAFC271-CA8F-2F20-BF5C-0D5939FF3EB0}"/>
              </a:ext>
            </a:extLst>
          </p:cNvPr>
          <p:cNvSpPr/>
          <p:nvPr/>
        </p:nvSpPr>
        <p:spPr>
          <a:xfrm rot="10800000">
            <a:off x="7179475" y="4209864"/>
            <a:ext cx="696321" cy="158751"/>
          </a:xfrm>
          <a:prstGeom prst="triangle">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6" name="タイトル 1">
            <a:extLst>
              <a:ext uri="{FF2B5EF4-FFF2-40B4-BE49-F238E27FC236}">
                <a16:creationId xmlns:a16="http://schemas.microsoft.com/office/drawing/2014/main" id="{C9979A2D-7E5B-ADCD-8E93-4A09335535CA}"/>
              </a:ext>
            </a:extLst>
          </p:cNvPr>
          <p:cNvSpPr txBox="1">
            <a:spLocks/>
          </p:cNvSpPr>
          <p:nvPr/>
        </p:nvSpPr>
        <p:spPr>
          <a:xfrm>
            <a:off x="1" y="0"/>
            <a:ext cx="9905999" cy="193419"/>
          </a:xfrm>
          <a:prstGeom prst="rect">
            <a:avLst/>
          </a:prstGeom>
          <a:solidFill>
            <a:schemeClr val="accent1"/>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defRPr/>
            </a:pPr>
            <a:r>
              <a:rPr lang="ja-JP" altLang="en-US" sz="1100" b="1">
                <a:solidFill>
                  <a:schemeClr val="bg1"/>
                </a:solidFill>
                <a:latin typeface="Meiryo UI" panose="020B0604030504040204" pitchFamily="50" charset="-128"/>
                <a:ea typeface="Meiryo UI" panose="020B0604030504040204" pitchFamily="50" charset="-128"/>
              </a:rPr>
              <a:t>令和８年度</a:t>
            </a:r>
            <a:r>
              <a:rPr lang="en-US" altLang="ja-JP" sz="1100" b="1">
                <a:solidFill>
                  <a:schemeClr val="bg1"/>
                </a:solidFill>
                <a:latin typeface="Meiryo UI" panose="020B0604030504040204" pitchFamily="50" charset="-128"/>
                <a:ea typeface="Meiryo UI" panose="020B0604030504040204" pitchFamily="50" charset="-128"/>
              </a:rPr>
              <a:t>_</a:t>
            </a:r>
            <a:r>
              <a:rPr lang="ja-JP" altLang="en-US" sz="1100" b="1">
                <a:solidFill>
                  <a:schemeClr val="bg1"/>
                </a:solidFill>
                <a:latin typeface="Meiryo UI" panose="020B0604030504040204" pitchFamily="50" charset="-128"/>
                <a:ea typeface="Meiryo UI" panose="020B0604030504040204" pitchFamily="50" charset="-128"/>
              </a:rPr>
              <a:t>オーバーツーリズムの未然防止・抑制をはじめとする観光地の面的受入環境整備促進事業</a:t>
            </a:r>
          </a:p>
        </p:txBody>
      </p:sp>
      <p:sp>
        <p:nvSpPr>
          <p:cNvPr id="8" name="タイトル 1">
            <a:extLst>
              <a:ext uri="{FF2B5EF4-FFF2-40B4-BE49-F238E27FC236}">
                <a16:creationId xmlns:a16="http://schemas.microsoft.com/office/drawing/2014/main" id="{F8E0A996-3F20-1628-33B7-AC1E730CB821}"/>
              </a:ext>
            </a:extLst>
          </p:cNvPr>
          <p:cNvSpPr txBox="1">
            <a:spLocks/>
          </p:cNvSpPr>
          <p:nvPr/>
        </p:nvSpPr>
        <p:spPr>
          <a:xfrm>
            <a:off x="6981825" y="0"/>
            <a:ext cx="2924175" cy="193418"/>
          </a:xfrm>
          <a:prstGeom prst="rect">
            <a:avLst/>
          </a:prstGeom>
          <a:solidFill>
            <a:schemeClr val="accent1"/>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dirty="0">
                <a:solidFill>
                  <a:schemeClr val="bg1"/>
                </a:solidFill>
                <a:latin typeface="Meiryo UI" panose="020B0604030504040204" pitchFamily="50" charset="-128"/>
                <a:ea typeface="Meiryo UI" panose="020B0604030504040204" pitchFamily="50" charset="-128"/>
              </a:rPr>
              <a:t>地域一体型・一般型共通</a:t>
            </a:r>
            <a:r>
              <a:rPr lang="en-US" altLang="ja-JP" sz="1100" b="1" dirty="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様式４ー</a:t>
            </a:r>
            <a:r>
              <a:rPr lang="en-US" altLang="ja-JP" sz="1100" b="1" dirty="0">
                <a:solidFill>
                  <a:schemeClr val="bg1"/>
                </a:solidFill>
                <a:latin typeface="Meiryo UI" panose="020B0604030504040204" pitchFamily="50" charset="-128"/>
                <a:ea typeface="Meiryo UI" panose="020B0604030504040204" pitchFamily="50" charset="-128"/>
              </a:rPr>
              <a:t>B】</a:t>
            </a:r>
            <a:endParaRPr lang="ja-JP" altLang="en-US" sz="1100" b="1" dirty="0">
              <a:solidFill>
                <a:schemeClr val="bg1"/>
              </a:solidFill>
              <a:latin typeface="Meiryo UI" panose="020B0604030504040204" pitchFamily="50" charset="-128"/>
              <a:ea typeface="Meiryo UI" panose="020B0604030504040204" pitchFamily="50" charset="-128"/>
            </a:endParaRPr>
          </a:p>
        </p:txBody>
      </p:sp>
      <p:sp>
        <p:nvSpPr>
          <p:cNvPr id="12" name="四角形: 角を丸くする 9">
            <a:extLst>
              <a:ext uri="{FF2B5EF4-FFF2-40B4-BE49-F238E27FC236}">
                <a16:creationId xmlns:a16="http://schemas.microsoft.com/office/drawing/2014/main" id="{E64B95B3-C499-9A52-DC95-CD139158CB8C}"/>
              </a:ext>
            </a:extLst>
          </p:cNvPr>
          <p:cNvSpPr/>
          <p:nvPr/>
        </p:nvSpPr>
        <p:spPr>
          <a:xfrm>
            <a:off x="7476798" y="334575"/>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補助対象経費：</a:t>
            </a:r>
            <a:r>
              <a:rPr lang="en-US" altLang="ja-JP" sz="900" kern="0" dirty="0">
                <a:solidFill>
                  <a:srgbClr val="000000"/>
                </a:solidFill>
                <a:latin typeface="Meiryo UI" panose="020B0604030504040204" pitchFamily="50" charset="-128"/>
                <a:ea typeface="Meiryo UI" panose="020B0604030504040204" pitchFamily="50" charset="-128"/>
              </a:rPr>
              <a:t>X,000,000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3" name="四角形: 角を丸くする 9">
            <a:extLst>
              <a:ext uri="{FF2B5EF4-FFF2-40B4-BE49-F238E27FC236}">
                <a16:creationId xmlns:a16="http://schemas.microsoft.com/office/drawing/2014/main" id="{5BB1A997-F4C3-9920-27CE-59A3AA0CE870}"/>
              </a:ext>
            </a:extLst>
          </p:cNvPr>
          <p:cNvSpPr/>
          <p:nvPr/>
        </p:nvSpPr>
        <p:spPr>
          <a:xfrm>
            <a:off x="7476798" y="598592"/>
            <a:ext cx="2393259" cy="216000"/>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申請補助金額：</a:t>
            </a:r>
            <a:r>
              <a:rPr lang="en-US" altLang="ja-JP" sz="900" kern="0" dirty="0">
                <a:solidFill>
                  <a:srgbClr val="000000"/>
                </a:solidFill>
                <a:latin typeface="Meiryo UI" panose="020B0604030504040204" pitchFamily="50" charset="-128"/>
                <a:ea typeface="Meiryo UI" panose="020B0604030504040204" pitchFamily="50" charset="-128"/>
              </a:rPr>
              <a:t>X,000,000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graphicFrame>
        <p:nvGraphicFramePr>
          <p:cNvPr id="18" name="表 17">
            <a:extLst>
              <a:ext uri="{FF2B5EF4-FFF2-40B4-BE49-F238E27FC236}">
                <a16:creationId xmlns:a16="http://schemas.microsoft.com/office/drawing/2014/main" id="{A8DF4CA3-E174-54F6-E8A3-1B5646570EDD}"/>
              </a:ext>
            </a:extLst>
          </p:cNvPr>
          <p:cNvGraphicFramePr>
            <a:graphicFrameLocks noGrp="1"/>
          </p:cNvGraphicFramePr>
          <p:nvPr>
            <p:extLst>
              <p:ext uri="{D42A27DB-BD31-4B8C-83A1-F6EECF244321}">
                <p14:modId xmlns:p14="http://schemas.microsoft.com/office/powerpoint/2010/main" val="1866312557"/>
              </p:ext>
            </p:extLst>
          </p:nvPr>
        </p:nvGraphicFramePr>
        <p:xfrm>
          <a:off x="6018664" y="324460"/>
          <a:ext cx="1337945" cy="504000"/>
        </p:xfrm>
        <a:graphic>
          <a:graphicData uri="http://schemas.openxmlformats.org/drawingml/2006/table">
            <a:tbl>
              <a:tblPr firstRow="1" bandRow="1">
                <a:tableStyleId>{5C22544A-7EE6-4342-B048-85BDC9FD1C3A}</a:tableStyleId>
              </a:tblPr>
              <a:tblGrid>
                <a:gridCol w="1337945">
                  <a:extLst>
                    <a:ext uri="{9D8B030D-6E8A-4147-A177-3AD203B41FA5}">
                      <a16:colId xmlns:a16="http://schemas.microsoft.com/office/drawing/2014/main" val="821479726"/>
                    </a:ext>
                  </a:extLst>
                </a:gridCol>
              </a:tblGrid>
              <a:tr h="2271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類型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56369489"/>
                  </a:ext>
                </a:extLst>
              </a:tr>
              <a:tr h="276801">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（地域一体型</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一般型）</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
        <p:nvSpPr>
          <p:cNvPr id="3" name="四角形: 角を丸くする 9">
            <a:extLst>
              <a:ext uri="{FF2B5EF4-FFF2-40B4-BE49-F238E27FC236}">
                <a16:creationId xmlns:a16="http://schemas.microsoft.com/office/drawing/2014/main" id="{875A428B-E250-A4B8-2B4A-33BF8800D59C}"/>
              </a:ext>
            </a:extLst>
          </p:cNvPr>
          <p:cNvSpPr/>
          <p:nvPr/>
        </p:nvSpPr>
        <p:spPr>
          <a:xfrm>
            <a:off x="6018665" y="895800"/>
            <a:ext cx="3850822" cy="477763"/>
          </a:xfrm>
          <a:prstGeom prst="rect">
            <a:avLst/>
          </a:prstGeom>
          <a:solidFill>
            <a:schemeClr val="bg1"/>
          </a:solidFill>
          <a:ln w="19050">
            <a:solidFill>
              <a:schemeClr val="accent5"/>
            </a:solidFill>
            <a:prstDash val="dash"/>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900" kern="0" dirty="0">
                <a:solidFill>
                  <a:srgbClr val="FF0000"/>
                </a:solidFill>
                <a:highlight>
                  <a:srgbClr val="FFFF00"/>
                </a:highlight>
                <a:latin typeface="Meiryo UI"/>
                <a:ea typeface="Meiryo UI"/>
              </a:rPr>
              <a:t>【</a:t>
            </a:r>
            <a:r>
              <a:rPr lang="ja-JP" altLang="en-US" sz="900" kern="0" dirty="0">
                <a:solidFill>
                  <a:srgbClr val="FF0000"/>
                </a:solidFill>
                <a:highlight>
                  <a:srgbClr val="FFFF00"/>
                </a:highlight>
                <a:latin typeface="Meiryo UI"/>
                <a:ea typeface="Meiryo UI"/>
              </a:rPr>
              <a:t>留意事項</a:t>
            </a:r>
            <a:r>
              <a:rPr lang="en-US" altLang="ja-JP" sz="900" kern="0" dirty="0">
                <a:solidFill>
                  <a:srgbClr val="FF0000"/>
                </a:solidFill>
                <a:highlight>
                  <a:srgbClr val="FFFF00"/>
                </a:highlight>
                <a:latin typeface="Meiryo UI"/>
                <a:ea typeface="Meiryo UI"/>
              </a:rPr>
              <a:t>】</a:t>
            </a:r>
          </a:p>
          <a:p>
            <a:pPr marR="0" lvl="0" defTabSz="914400" rtl="0" eaLnBrk="1" fontAlgn="auto" latinLnBrk="0" hangingPunct="1">
              <a:lnSpc>
                <a:spcPct val="100000"/>
              </a:lnSpc>
              <a:spcBef>
                <a:spcPts val="0"/>
              </a:spcBef>
              <a:spcAft>
                <a:spcPts val="0"/>
              </a:spcAft>
              <a:buClrTx/>
              <a:buSzTx/>
              <a:tabLst/>
              <a:defRPr/>
            </a:pPr>
            <a:r>
              <a:rPr lang="ja-JP" altLang="en-US" sz="900" kern="0" dirty="0">
                <a:solidFill>
                  <a:srgbClr val="FF0000"/>
                </a:solidFill>
                <a:highlight>
                  <a:srgbClr val="FFFF00"/>
                </a:highlight>
                <a:latin typeface="Meiryo UI"/>
                <a:ea typeface="Meiryo UI"/>
              </a:rPr>
              <a:t>大規模な施設改修などをはじめとする単年度では完了が不可能な取組に限って、（最大３年間の）複数年度計画認定制度に申請することができます。</a:t>
            </a:r>
            <a:endParaRPr kumimoji="0" lang="en-US" altLang="ja-JP" sz="800" b="1" i="0" u="sng" strike="noStrike" kern="0" cap="none" spc="0" normalizeH="0" baseline="0" noProof="0" dirty="0">
              <a:ln>
                <a:noFill/>
              </a:ln>
              <a:solidFill>
                <a:srgbClr val="FF0000"/>
              </a:solidFill>
              <a:effectLst/>
              <a:highlight>
                <a:srgbClr val="FFFF00"/>
              </a:highlight>
              <a:uLnTx/>
              <a:uFillTx/>
              <a:latin typeface="Meiryo UI"/>
              <a:ea typeface="Meiryo UI"/>
              <a:cs typeface="+mn-cs"/>
            </a:endParaRPr>
          </a:p>
        </p:txBody>
      </p:sp>
    </p:spTree>
    <p:extLst>
      <p:ext uri="{BB962C8B-B14F-4D97-AF65-F5344CB8AC3E}">
        <p14:creationId xmlns:p14="http://schemas.microsoft.com/office/powerpoint/2010/main" val="794181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四角形: 角を丸くする 9">
            <a:extLst>
              <a:ext uri="{FF2B5EF4-FFF2-40B4-BE49-F238E27FC236}">
                <a16:creationId xmlns:a16="http://schemas.microsoft.com/office/drawing/2014/main" id="{AD2DDBC9-BAAF-96BE-233D-5F887DBAA43F}"/>
              </a:ext>
            </a:extLst>
          </p:cNvPr>
          <p:cNvSpPr/>
          <p:nvPr/>
        </p:nvSpPr>
        <p:spPr>
          <a:xfrm>
            <a:off x="54768" y="1164512"/>
            <a:ext cx="4898232" cy="1204095"/>
          </a:xfrm>
          <a:prstGeom prst="rect">
            <a:avLst/>
          </a:prstGeom>
          <a:solidFill>
            <a:schemeClr val="bg1">
              <a:lumMod val="95000"/>
            </a:schemeClr>
          </a:solidFill>
          <a:ln w="19050">
            <a:solidFill>
              <a:schemeClr val="accent1"/>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XXXXXXXXXXXXXXXXXXXXXXXXXXXXX</a:t>
            </a: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2611" name="タイトル 1"/>
          <p:cNvSpPr>
            <a:spLocks noGrp="1"/>
          </p:cNvSpPr>
          <p:nvPr>
            <p:ph type="title"/>
          </p:nvPr>
        </p:nvSpPr>
        <p:spPr>
          <a:xfrm>
            <a:off x="1" y="0"/>
            <a:ext cx="9905999" cy="193419"/>
          </a:xfrm>
          <a:solidFill>
            <a:schemeClr val="accent1"/>
          </a:solidFill>
        </p:spPr>
        <p:txBody>
          <a:bodyPr>
            <a:noAutofit/>
          </a:bodyPr>
          <a:lstStyle/>
          <a:p>
            <a:pPr>
              <a:defRPr/>
            </a:pPr>
            <a:r>
              <a:rPr lang="ja-JP" altLang="en-US" sz="1100" b="1">
                <a:solidFill>
                  <a:schemeClr val="bg1"/>
                </a:solidFill>
                <a:latin typeface="Meiryo UI" panose="020B0604030504040204" pitchFamily="50" charset="-128"/>
                <a:ea typeface="Meiryo UI" panose="020B0604030504040204" pitchFamily="50" charset="-128"/>
              </a:rPr>
              <a:t>令和８年度</a:t>
            </a:r>
            <a:r>
              <a:rPr lang="en-US" altLang="ja-JP" sz="1100" b="1">
                <a:solidFill>
                  <a:schemeClr val="bg1"/>
                </a:solidFill>
                <a:latin typeface="Meiryo UI" panose="020B0604030504040204" pitchFamily="50" charset="-128"/>
                <a:ea typeface="Meiryo UI" panose="020B0604030504040204" pitchFamily="50" charset="-128"/>
              </a:rPr>
              <a:t>_</a:t>
            </a:r>
            <a:r>
              <a:rPr lang="ja-JP" altLang="en-US" sz="1100" b="1">
                <a:solidFill>
                  <a:schemeClr val="bg1"/>
                </a:solidFill>
                <a:latin typeface="Meiryo UI" panose="020B0604030504040204" pitchFamily="50" charset="-128"/>
                <a:ea typeface="Meiryo UI" panose="020B0604030504040204" pitchFamily="50" charset="-128"/>
              </a:rPr>
              <a:t>オーバーツーリズムの未然防止・抑制をはじめとする観光地の面的受入環境整備促進事業</a:t>
            </a:r>
          </a:p>
        </p:txBody>
      </p:sp>
      <p:sp>
        <p:nvSpPr>
          <p:cNvPr id="3" name="タイトル 1">
            <a:extLst>
              <a:ext uri="{FF2B5EF4-FFF2-40B4-BE49-F238E27FC236}">
                <a16:creationId xmlns:a16="http://schemas.microsoft.com/office/drawing/2014/main" id="{A56D666B-40A4-9930-015D-FCFE8C4FC0BA}"/>
              </a:ext>
            </a:extLst>
          </p:cNvPr>
          <p:cNvSpPr txBox="1">
            <a:spLocks/>
          </p:cNvSpPr>
          <p:nvPr/>
        </p:nvSpPr>
        <p:spPr>
          <a:xfrm>
            <a:off x="6981825" y="0"/>
            <a:ext cx="2924175" cy="193418"/>
          </a:xfrm>
          <a:prstGeom prst="rect">
            <a:avLst/>
          </a:prstGeom>
          <a:solidFill>
            <a:schemeClr val="accent1"/>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dirty="0">
                <a:solidFill>
                  <a:schemeClr val="bg1"/>
                </a:solidFill>
                <a:latin typeface="Meiryo UI" panose="020B0604030504040204" pitchFamily="50" charset="-128"/>
                <a:ea typeface="Meiryo UI" panose="020B0604030504040204" pitchFamily="50" charset="-128"/>
              </a:rPr>
              <a:t>地域一体型・一般型共通</a:t>
            </a:r>
            <a:r>
              <a:rPr lang="en-US" altLang="ja-JP" sz="1100" b="1" dirty="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様式４－</a:t>
            </a:r>
            <a:r>
              <a:rPr lang="en-US" altLang="ja-JP" sz="1100" b="1" dirty="0">
                <a:solidFill>
                  <a:schemeClr val="bg1"/>
                </a:solidFill>
                <a:latin typeface="Meiryo UI" panose="020B0604030504040204" pitchFamily="50" charset="-128"/>
                <a:ea typeface="Meiryo UI" panose="020B0604030504040204" pitchFamily="50" charset="-128"/>
              </a:rPr>
              <a:t>A】</a:t>
            </a:r>
            <a:endParaRPr lang="ja-JP" altLang="en-US" sz="1100" b="1" dirty="0">
              <a:solidFill>
                <a:schemeClr val="bg1"/>
              </a:solidFill>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54769" y="958182"/>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a:ea typeface="Meiryo UI"/>
              </a:rPr>
              <a:t>事業目的</a:t>
            </a:r>
            <a:endParaRPr kumimoji="0" lang="en-US" altLang="ja-JP" sz="800" b="1" i="0" u="sng" strike="noStrike" kern="0" cap="none" spc="0" normalizeH="0" baseline="0" noProof="0">
              <a:ln>
                <a:noFill/>
              </a:ln>
              <a:solidFill>
                <a:schemeClr val="bg1"/>
              </a:solidFill>
              <a:effectLst/>
              <a:uLnTx/>
              <a:uFillTx/>
              <a:latin typeface="Meiryo UI"/>
              <a:ea typeface="Meiryo UI"/>
              <a:cs typeface="+mn-cs"/>
            </a:endParaRPr>
          </a:p>
        </p:txBody>
      </p:sp>
      <p:sp>
        <p:nvSpPr>
          <p:cNvPr id="9" name="四角形: 角を丸くする 9">
            <a:extLst>
              <a:ext uri="{FF2B5EF4-FFF2-40B4-BE49-F238E27FC236}">
                <a16:creationId xmlns:a16="http://schemas.microsoft.com/office/drawing/2014/main" id="{D397D686-921C-EDAA-B8CD-250B13BF60C5}"/>
              </a:ext>
            </a:extLst>
          </p:cNvPr>
          <p:cNvSpPr/>
          <p:nvPr/>
        </p:nvSpPr>
        <p:spPr>
          <a:xfrm>
            <a:off x="75045" y="2419747"/>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a:ea typeface="Meiryo UI"/>
              </a:rPr>
              <a:t>事業概要</a:t>
            </a:r>
            <a:endParaRPr kumimoji="0" lang="en-US" altLang="ja-JP" sz="800" b="1" i="0" u="sng" strike="noStrike" kern="0" cap="none" spc="0" normalizeH="0" baseline="0" noProof="0">
              <a:ln>
                <a:noFill/>
              </a:ln>
              <a:solidFill>
                <a:schemeClr val="bg1"/>
              </a:solidFill>
              <a:effectLst/>
              <a:uLnTx/>
              <a:uFillTx/>
              <a:latin typeface="Meiryo UI"/>
              <a:ea typeface="Meiryo UI"/>
              <a:cs typeface="+mn-cs"/>
            </a:endParaRPr>
          </a:p>
        </p:txBody>
      </p:sp>
      <p:sp>
        <p:nvSpPr>
          <p:cNvPr id="10" name="四角形: 角を丸くする 9">
            <a:extLst>
              <a:ext uri="{FF2B5EF4-FFF2-40B4-BE49-F238E27FC236}">
                <a16:creationId xmlns:a16="http://schemas.microsoft.com/office/drawing/2014/main" id="{C55C186F-D233-42FE-B1E7-619C27A38D96}"/>
              </a:ext>
            </a:extLst>
          </p:cNvPr>
          <p:cNvSpPr/>
          <p:nvPr/>
        </p:nvSpPr>
        <p:spPr>
          <a:xfrm>
            <a:off x="98495" y="5899818"/>
            <a:ext cx="1583268" cy="238618"/>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900" b="1" i="0" strike="noStrike" kern="0" cap="none" spc="0" normalizeH="0" baseline="0" noProof="0" dirty="0">
                <a:ln>
                  <a:noFill/>
                </a:ln>
                <a:solidFill>
                  <a:schemeClr val="bg1"/>
                </a:solidFill>
                <a:effectLst/>
                <a:uLnTx/>
                <a:uFillTx/>
                <a:latin typeface="Meiryo UI"/>
                <a:ea typeface="Meiryo UI"/>
                <a:cs typeface="+mn-cs"/>
              </a:rPr>
              <a:t>過年度の同様の取組の有無</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13" name="四角形: 角を丸くする 9">
            <a:extLst>
              <a:ext uri="{FF2B5EF4-FFF2-40B4-BE49-F238E27FC236}">
                <a16:creationId xmlns:a16="http://schemas.microsoft.com/office/drawing/2014/main" id="{435CD1BF-EEA8-1301-01E2-4A533E0D0AAD}"/>
              </a:ext>
            </a:extLst>
          </p:cNvPr>
          <p:cNvSpPr/>
          <p:nvPr/>
        </p:nvSpPr>
        <p:spPr>
          <a:xfrm>
            <a:off x="5027682" y="954721"/>
            <a:ext cx="1441451"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en-US" altLang="ja-JP" sz="900" b="1" i="0" strike="noStrike" kern="0" cap="none" spc="0" normalizeH="0" baseline="0" noProof="0">
                <a:ln>
                  <a:noFill/>
                </a:ln>
                <a:solidFill>
                  <a:schemeClr val="bg1"/>
                </a:solidFill>
                <a:effectLst/>
                <a:uLnTx/>
                <a:uFillTx/>
                <a:latin typeface="Meiryo UI"/>
                <a:ea typeface="Meiryo UI"/>
                <a:cs typeface="+mn-cs"/>
              </a:rPr>
              <a:t>KPI</a:t>
            </a:r>
            <a:r>
              <a:rPr kumimoji="0" lang="ja-JP" altLang="en-US" sz="900" b="1" i="0" strike="noStrike" kern="0" cap="none" spc="0" normalizeH="0" baseline="0" noProof="0">
                <a:ln>
                  <a:noFill/>
                </a:ln>
                <a:solidFill>
                  <a:schemeClr val="bg1"/>
                </a:solidFill>
                <a:effectLst/>
                <a:uLnTx/>
                <a:uFillTx/>
                <a:latin typeface="Meiryo UI"/>
                <a:ea typeface="Meiryo UI"/>
                <a:cs typeface="+mn-cs"/>
              </a:rPr>
              <a:t>（事業目標設定）</a:t>
            </a:r>
            <a:endParaRPr kumimoji="0" lang="en-US" altLang="ja-JP" sz="800" b="1" i="0" strike="noStrike" kern="0" cap="none" spc="0" normalizeH="0" baseline="0" noProof="0">
              <a:ln>
                <a:noFill/>
              </a:ln>
              <a:solidFill>
                <a:schemeClr val="bg1"/>
              </a:solidFill>
              <a:effectLst/>
              <a:uLnTx/>
              <a:uFillTx/>
              <a:latin typeface="Meiryo UI"/>
              <a:ea typeface="Meiryo UI"/>
              <a:cs typeface="+mn-cs"/>
            </a:endParaRPr>
          </a:p>
        </p:txBody>
      </p:sp>
      <p:sp>
        <p:nvSpPr>
          <p:cNvPr id="48" name="四角形: 角を丸くする 9">
            <a:extLst>
              <a:ext uri="{FF2B5EF4-FFF2-40B4-BE49-F238E27FC236}">
                <a16:creationId xmlns:a16="http://schemas.microsoft.com/office/drawing/2014/main" id="{B3259FEB-E33C-0108-05C4-98FA2530F8E4}"/>
              </a:ext>
            </a:extLst>
          </p:cNvPr>
          <p:cNvSpPr/>
          <p:nvPr/>
        </p:nvSpPr>
        <p:spPr>
          <a:xfrm>
            <a:off x="98495" y="6152729"/>
            <a:ext cx="4854505" cy="653429"/>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a:ln>
                  <a:noFill/>
                </a:ln>
                <a:effectLst/>
                <a:uLnTx/>
                <a:uFillTx/>
                <a:latin typeface="Meiryo UI"/>
                <a:ea typeface="Meiryo UI"/>
                <a:cs typeface="+mn-cs"/>
              </a:rPr>
              <a:t>XXXXXXXXXXXXXXXXXXXXXXXXXX</a:t>
            </a:r>
          </a:p>
        </p:txBody>
      </p:sp>
      <p:sp>
        <p:nvSpPr>
          <p:cNvPr id="49" name="四角形: 角を丸くする 9">
            <a:extLst>
              <a:ext uri="{FF2B5EF4-FFF2-40B4-BE49-F238E27FC236}">
                <a16:creationId xmlns:a16="http://schemas.microsoft.com/office/drawing/2014/main" id="{2A99073C-A656-4636-914E-36FCED2D42C5}"/>
              </a:ext>
            </a:extLst>
          </p:cNvPr>
          <p:cNvSpPr/>
          <p:nvPr/>
        </p:nvSpPr>
        <p:spPr>
          <a:xfrm>
            <a:off x="1681763" y="5899818"/>
            <a:ext cx="3206219" cy="185957"/>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a:t>
            </a:r>
            <a:r>
              <a:rPr lang="ja-JP" altLang="en-US" sz="600" u="sng" kern="0" dirty="0">
                <a:latin typeface="Meiryo UI"/>
                <a:ea typeface="Meiryo UI"/>
              </a:rPr>
              <a:t>申請者（又は実施体制内に記載された者）が実施地域において過去２年以内に実施した取組を中心に記載すること。</a:t>
            </a:r>
            <a:endParaRPr kumimoji="0" lang="en-US" altLang="ja-JP" sz="600" i="0" u="sng" strike="noStrike" kern="0" cap="none" spc="0" normalizeH="0" baseline="0" noProof="0" dirty="0">
              <a:ln>
                <a:noFill/>
              </a:ln>
              <a:effectLst/>
              <a:uLnTx/>
              <a:uFillTx/>
              <a:latin typeface="Meiryo UI"/>
              <a:ea typeface="Meiryo UI"/>
              <a:cs typeface="+mn-cs"/>
            </a:endParaRPr>
          </a:p>
        </p:txBody>
      </p:sp>
      <p:sp>
        <p:nvSpPr>
          <p:cNvPr id="52" name="四角形: 角を丸くする 9">
            <a:extLst>
              <a:ext uri="{FF2B5EF4-FFF2-40B4-BE49-F238E27FC236}">
                <a16:creationId xmlns:a16="http://schemas.microsoft.com/office/drawing/2014/main" id="{32F99417-AE63-8E68-EC4D-7422F2DC1FB0}"/>
              </a:ext>
            </a:extLst>
          </p:cNvPr>
          <p:cNvSpPr/>
          <p:nvPr/>
        </p:nvSpPr>
        <p:spPr>
          <a:xfrm>
            <a:off x="75044" y="2613167"/>
            <a:ext cx="9794442" cy="3198867"/>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a:ea typeface="Meiryo UI"/>
              </a:rPr>
              <a:t>※</a:t>
            </a:r>
            <a:r>
              <a:rPr lang="ja-JP" altLang="en-US" sz="700" u="sng" kern="0" dirty="0">
                <a:latin typeface="Meiryo UI"/>
                <a:ea typeface="Meiryo UI"/>
              </a:rPr>
              <a:t>実施する事業について、どこで、いつ、だれが、何を目的に、どのように実施するかを明記するようにしてください。</a:t>
            </a:r>
            <a:endParaRPr lang="en-US" altLang="ja-JP" sz="700" u="sng" kern="0" dirty="0">
              <a:latin typeface="Meiryo UI"/>
              <a:ea typeface="Meiryo UI"/>
            </a:endParaRPr>
          </a:p>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a:ea typeface="Meiryo UI"/>
              </a:rPr>
              <a:t>※</a:t>
            </a:r>
            <a:r>
              <a:rPr lang="ja-JP" altLang="en-US" sz="700" u="sng" kern="0" dirty="0">
                <a:latin typeface="Meiryo UI"/>
                <a:ea typeface="Meiryo UI"/>
              </a:rPr>
              <a:t>また、特に実証事業に当たっては、今回申請する手段・手法を選択した背景・考え方について、明記するようにしてください。</a:t>
            </a:r>
            <a:endParaRPr lang="en-US" altLang="ja-JP" sz="700" u="sng" kern="0" dirty="0">
              <a:latin typeface="Meiryo UI"/>
              <a:ea typeface="Meiryo UI"/>
            </a:endParaRPr>
          </a:p>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a:ea typeface="Meiryo UI"/>
              </a:rPr>
              <a:t>※</a:t>
            </a:r>
            <a:r>
              <a:rPr lang="ja-JP" altLang="en-US" sz="700" u="sng" kern="0" dirty="0">
                <a:latin typeface="Meiryo UI"/>
                <a:ea typeface="Meiryo UI"/>
              </a:rPr>
              <a:t>実施するに当たって、他事業者による取組と比較して本事業が有意であると考えるポイントについて、あれば明記するようにしてください。</a:t>
            </a:r>
            <a:endParaRPr lang="en-US" altLang="ja-JP" sz="700" u="sng" kern="0" dirty="0">
              <a:latin typeface="Meiryo UI"/>
              <a:ea typeface="Meiryo UI"/>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XXXXXXXXXXXXXXXXXXXXXXXXXXXXX</a:t>
            </a: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2565" name="四角形: 角を丸くする 9">
            <a:extLst>
              <a:ext uri="{FF2B5EF4-FFF2-40B4-BE49-F238E27FC236}">
                <a16:creationId xmlns:a16="http://schemas.microsoft.com/office/drawing/2014/main" id="{1ACDFED6-3FE8-157E-E3A9-940F67CF8BFE}"/>
              </a:ext>
            </a:extLst>
          </p:cNvPr>
          <p:cNvSpPr/>
          <p:nvPr/>
        </p:nvSpPr>
        <p:spPr>
          <a:xfrm>
            <a:off x="5027682" y="1148141"/>
            <a:ext cx="4841804" cy="1220468"/>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XXXXXXXX</a:t>
            </a:r>
          </a:p>
          <a:p>
            <a:pPr marL="88900" marR="0" lvl="0" indent="-88900" defTabSz="914400" rtl="0" eaLnBrk="1" fontAlgn="auto" latinLnBrk="0" hangingPunct="1">
              <a:lnSpc>
                <a:spcPct val="100000"/>
              </a:lnSpc>
              <a:spcBef>
                <a:spcPts val="0"/>
              </a:spcBef>
              <a:spcAft>
                <a:spcPts val="0"/>
              </a:spcAft>
              <a:buClrTx/>
              <a:buSzTx/>
              <a:tabLst/>
              <a:defRPr/>
            </a:pPr>
            <a:r>
              <a:rPr lang="ja-JP" altLang="en-US" sz="700" u="sng" kern="0" dirty="0">
                <a:solidFill>
                  <a:schemeClr val="accent6"/>
                </a:solidFill>
                <a:latin typeface="Meiryo UI"/>
                <a:ea typeface="Meiryo UI"/>
              </a:rPr>
              <a:t>現状値：</a:t>
            </a:r>
            <a:r>
              <a:rPr lang="en-US" altLang="ja-JP" sz="700" u="sng" kern="0" dirty="0">
                <a:solidFill>
                  <a:schemeClr val="accent6"/>
                </a:solidFill>
                <a:latin typeface="Meiryo UI"/>
                <a:ea typeface="Meiryo UI"/>
              </a:rPr>
              <a:t>XXXXXX</a:t>
            </a:r>
          </a:p>
          <a:p>
            <a:pPr marL="88900" marR="0" lvl="0" indent="-88900" defTabSz="914400" rtl="0" eaLnBrk="1" fontAlgn="auto" latinLnBrk="0" hangingPunct="1">
              <a:lnSpc>
                <a:spcPct val="100000"/>
              </a:lnSpc>
              <a:spcBef>
                <a:spcPts val="0"/>
              </a:spcBef>
              <a:spcAft>
                <a:spcPts val="0"/>
              </a:spcAft>
              <a:buClrTx/>
              <a:buSzTx/>
              <a:tabLst/>
              <a:defRPr/>
            </a:pPr>
            <a:r>
              <a:rPr lang="ja-JP" altLang="en-US" sz="700" u="sng" kern="0" dirty="0">
                <a:solidFill>
                  <a:schemeClr val="accent6"/>
                </a:solidFill>
                <a:latin typeface="Meiryo UI"/>
                <a:ea typeface="Meiryo UI"/>
              </a:rPr>
              <a:t>目標値：</a:t>
            </a:r>
            <a:r>
              <a:rPr lang="en-US" altLang="ja-JP" sz="700" u="sng" kern="0" dirty="0">
                <a:solidFill>
                  <a:schemeClr val="accent6"/>
                </a:solidFill>
                <a:latin typeface="Meiryo UI"/>
                <a:ea typeface="Meiryo UI"/>
              </a:rPr>
              <a:t>XXXXXX</a:t>
            </a:r>
          </a:p>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chemeClr val="accent6"/>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KPI</a:t>
            </a:r>
            <a:r>
              <a:rPr lang="ja-JP" altLang="en-US" sz="700" u="sng" kern="0" dirty="0">
                <a:solidFill>
                  <a:schemeClr val="accent6"/>
                </a:solidFill>
                <a:latin typeface="Meiryo UI"/>
                <a:ea typeface="Meiryo UI"/>
              </a:rPr>
              <a:t>の設定理由：</a:t>
            </a:r>
            <a:endParaRPr lang="en-US" altLang="ja-JP" sz="700" u="sng" kern="0" dirty="0">
              <a:solidFill>
                <a:schemeClr val="accent6"/>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XXXXXXXXXXXXXXXXXXXXXX</a:t>
            </a:r>
          </a:p>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chemeClr val="accent6"/>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KPI</a:t>
            </a:r>
            <a:r>
              <a:rPr lang="ja-JP" altLang="en-US" sz="700" u="sng" kern="0" dirty="0">
                <a:solidFill>
                  <a:schemeClr val="accent6"/>
                </a:solidFill>
                <a:latin typeface="Meiryo UI"/>
                <a:ea typeface="Meiryo UI"/>
              </a:rPr>
              <a:t>の測定方法：</a:t>
            </a:r>
            <a:endParaRPr lang="en-US" altLang="ja-JP" sz="700" u="sng" kern="0" dirty="0">
              <a:solidFill>
                <a:schemeClr val="accent6"/>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XXXXXXX</a:t>
            </a: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rgbClr val="FF0000"/>
                </a:solidFill>
                <a:latin typeface="Meiryo UI"/>
                <a:ea typeface="Meiryo UI"/>
              </a:rPr>
              <a:t>※KPI</a:t>
            </a:r>
            <a:r>
              <a:rPr lang="ja-JP" altLang="en-US" sz="700" u="sng" kern="0" dirty="0">
                <a:solidFill>
                  <a:srgbClr val="FF0000"/>
                </a:solidFill>
                <a:latin typeface="Meiryo UI"/>
                <a:ea typeface="Meiryo UI"/>
              </a:rPr>
              <a:t>の設定については、その効果測定に係る費用を本事業の経費として計上することが可能です。そのため、取組内容と直結する値の意欲的な設定を推奨します。</a:t>
            </a:r>
            <a:endParaRPr lang="en-US" altLang="ja-JP" sz="700" u="sng" kern="0" dirty="0">
              <a:solidFill>
                <a:srgbClr val="FF0000"/>
              </a:solidFill>
              <a:latin typeface="Meiryo UI"/>
              <a:ea typeface="Meiryo UI"/>
            </a:endParaRPr>
          </a:p>
        </p:txBody>
      </p:sp>
      <p:sp>
        <p:nvSpPr>
          <p:cNvPr id="8" name="四角形: 角を丸くする 9">
            <a:extLst>
              <a:ext uri="{FF2B5EF4-FFF2-40B4-BE49-F238E27FC236}">
                <a16:creationId xmlns:a16="http://schemas.microsoft.com/office/drawing/2014/main" id="{9B4FC382-EBB7-A0D4-D076-33C785C2FE96}"/>
              </a:ext>
            </a:extLst>
          </p:cNvPr>
          <p:cNvSpPr/>
          <p:nvPr/>
        </p:nvSpPr>
        <p:spPr>
          <a:xfrm>
            <a:off x="5692844" y="2693898"/>
            <a:ext cx="4124325" cy="2987222"/>
          </a:xfrm>
          <a:prstGeom prst="rect">
            <a:avLst/>
          </a:prstGeom>
          <a:solidFill>
            <a:schemeClr val="bg1"/>
          </a:solidFill>
          <a:ln w="63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effectLst/>
                <a:uLnTx/>
                <a:uFillTx/>
                <a:latin typeface="Meiryo UI" panose="020B0604030504040204" pitchFamily="50" charset="-128"/>
                <a:ea typeface="Meiryo UI" panose="020B0604030504040204" pitchFamily="50" charset="-128"/>
              </a:rPr>
              <a:t>事業を実施するエリアのマップに、本事業で対策を実施する箇所を記載</a:t>
            </a:r>
            <a:endParaRPr lang="en-US" altLang="ja-JP" sz="600" kern="0" dirty="0">
              <a:latin typeface="Meiryo UI"/>
              <a:ea typeface="Meiryo UI"/>
            </a:endParaRPr>
          </a:p>
        </p:txBody>
      </p:sp>
      <p:sp>
        <p:nvSpPr>
          <p:cNvPr id="15" name="四角形: 角を丸くする 9">
            <a:extLst>
              <a:ext uri="{FF2B5EF4-FFF2-40B4-BE49-F238E27FC236}">
                <a16:creationId xmlns:a16="http://schemas.microsoft.com/office/drawing/2014/main" id="{D969D1DE-4203-69BE-8FDF-162DAE305A1F}"/>
              </a:ext>
            </a:extLst>
          </p:cNvPr>
          <p:cNvSpPr/>
          <p:nvPr/>
        </p:nvSpPr>
        <p:spPr>
          <a:xfrm>
            <a:off x="5027682" y="5879637"/>
            <a:ext cx="1296000" cy="160670"/>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1000" b="1" kern="0" dirty="0">
                <a:solidFill>
                  <a:schemeClr val="bg1"/>
                </a:solidFill>
                <a:latin typeface="Meiryo UI"/>
                <a:ea typeface="Meiryo UI"/>
              </a:rPr>
              <a:t>その他の事項</a:t>
            </a:r>
            <a:endParaRPr kumimoji="0" lang="en-US" altLang="ja-JP" sz="1000" b="1" i="0" strike="noStrike" kern="0" cap="none" spc="0" normalizeH="0" baseline="0" noProof="0" dirty="0">
              <a:ln>
                <a:noFill/>
              </a:ln>
              <a:solidFill>
                <a:schemeClr val="bg1"/>
              </a:solidFill>
              <a:effectLst/>
              <a:uLnTx/>
              <a:uFillTx/>
              <a:latin typeface="Meiryo UI"/>
              <a:ea typeface="Meiryo UI"/>
              <a:cs typeface="+mn-cs"/>
            </a:endParaRPr>
          </a:p>
        </p:txBody>
      </p:sp>
      <p:graphicFrame>
        <p:nvGraphicFramePr>
          <p:cNvPr id="21" name="表 20">
            <a:extLst>
              <a:ext uri="{FF2B5EF4-FFF2-40B4-BE49-F238E27FC236}">
                <a16:creationId xmlns:a16="http://schemas.microsoft.com/office/drawing/2014/main" id="{454818CD-2AB0-4B39-739D-6C0E62EA9FEC}"/>
              </a:ext>
            </a:extLst>
          </p:cNvPr>
          <p:cNvGraphicFramePr>
            <a:graphicFrameLocks noGrp="1"/>
          </p:cNvGraphicFramePr>
          <p:nvPr/>
        </p:nvGraphicFramePr>
        <p:xfrm>
          <a:off x="5027683" y="6056592"/>
          <a:ext cx="4794211" cy="749566"/>
        </p:xfrm>
        <a:graphic>
          <a:graphicData uri="http://schemas.openxmlformats.org/drawingml/2006/table">
            <a:tbl>
              <a:tblPr firstRow="1" bandRow="1">
                <a:tableStyleId>{5940675A-B579-460E-94D1-54222C63F5DA}</a:tableStyleId>
              </a:tblPr>
              <a:tblGrid>
                <a:gridCol w="1316611">
                  <a:extLst>
                    <a:ext uri="{9D8B030D-6E8A-4147-A177-3AD203B41FA5}">
                      <a16:colId xmlns:a16="http://schemas.microsoft.com/office/drawing/2014/main" val="2555743191"/>
                    </a:ext>
                  </a:extLst>
                </a:gridCol>
                <a:gridCol w="1080000">
                  <a:extLst>
                    <a:ext uri="{9D8B030D-6E8A-4147-A177-3AD203B41FA5}">
                      <a16:colId xmlns:a16="http://schemas.microsoft.com/office/drawing/2014/main" val="2774219855"/>
                    </a:ext>
                  </a:extLst>
                </a:gridCol>
                <a:gridCol w="1317600">
                  <a:extLst>
                    <a:ext uri="{9D8B030D-6E8A-4147-A177-3AD203B41FA5}">
                      <a16:colId xmlns:a16="http://schemas.microsoft.com/office/drawing/2014/main" val="514779634"/>
                    </a:ext>
                  </a:extLst>
                </a:gridCol>
                <a:gridCol w="1080000">
                  <a:extLst>
                    <a:ext uri="{9D8B030D-6E8A-4147-A177-3AD203B41FA5}">
                      <a16:colId xmlns:a16="http://schemas.microsoft.com/office/drawing/2014/main" val="212166479"/>
                    </a:ext>
                  </a:extLst>
                </a:gridCol>
              </a:tblGrid>
              <a:tr h="374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a:ln>
                            <a:noFill/>
                          </a:ln>
                          <a:solidFill>
                            <a:schemeClr val="bg1"/>
                          </a:solidFill>
                          <a:effectLst/>
                          <a:uLnTx/>
                          <a:uFillTx/>
                          <a:latin typeface="Meiryo UI"/>
                          <a:ea typeface="Meiryo UI"/>
                          <a:cs typeface="+mn-cs"/>
                        </a:rPr>
                        <a:t>広域連携観光戦略への記載</a:t>
                      </a:r>
                      <a:endParaRPr kumimoji="0" lang="en-US" altLang="ja-JP" sz="800" b="1" i="0" strike="noStrike" kern="0" cap="none" spc="0" normalizeH="0" baseline="0" noProof="0">
                        <a:ln>
                          <a:noFill/>
                        </a:ln>
                        <a:solidFill>
                          <a:schemeClr val="bg1"/>
                        </a:solidFill>
                        <a:effectLst/>
                        <a:uLnTx/>
                        <a:uFillTx/>
                        <a:latin typeface="Meiryo UI"/>
                        <a:ea typeface="Meiryo UI"/>
                        <a:cs typeface="+mn-cs"/>
                      </a:endParaRPr>
                    </a:p>
                  </a:txBody>
                  <a:tcPr anchor="ctr">
                    <a:solidFill>
                      <a:schemeClr val="accent1"/>
                    </a:solid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〇（</a:t>
                      </a:r>
                      <a:r>
                        <a:rPr kumimoji="1" lang="en-US" altLang="ja-JP" sz="800" b="0" dirty="0">
                          <a:solidFill>
                            <a:schemeClr val="tx1"/>
                          </a:solidFill>
                          <a:latin typeface="Meiryo UI" panose="020B0604030504040204" pitchFamily="50" charset="-128"/>
                          <a:ea typeface="Meiryo UI" panose="020B0604030504040204" pitchFamily="50" charset="-128"/>
                        </a:rPr>
                        <a:t>p.</a:t>
                      </a:r>
                      <a:r>
                        <a:rPr kumimoji="1" lang="ja-JP" altLang="en-US" sz="800" b="0" dirty="0">
                          <a:solidFill>
                            <a:schemeClr val="tx1"/>
                          </a:solidFill>
                          <a:latin typeface="Meiryo UI" panose="020B0604030504040204" pitchFamily="50" charset="-128"/>
                          <a:ea typeface="Meiryo UI" panose="020B0604030504040204" pitchFamily="50" charset="-128"/>
                        </a:rPr>
                        <a:t>〇）／ー</a:t>
                      </a:r>
                    </a:p>
                  </a:txBody>
                  <a:tcPr anchor="ctr"/>
                </a:tc>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地域一体型との連携</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solidFill>
                      <a:schemeClr val="accent1"/>
                    </a:solid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〇（〇〇県〇〇市）／－</a:t>
                      </a:r>
                      <a:endParaRPr kumimoji="1" lang="ja-JP" altLang="en-US" sz="800" b="1" dirty="0">
                        <a:solidFill>
                          <a:schemeClr val="bg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080144307"/>
                  </a:ext>
                </a:extLst>
              </a:tr>
              <a:tr h="374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事前着手の有無</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Meiryo UI" panose="020B0604030504040204" pitchFamily="50" charset="-128"/>
                          <a:ea typeface="Meiryo UI" panose="020B0604030504040204" pitchFamily="50" charset="-128"/>
                        </a:rPr>
                        <a:t>〇／ー</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700" b="1" kern="0">
                          <a:solidFill>
                            <a:schemeClr val="bg1"/>
                          </a:solidFill>
                          <a:latin typeface="Meiryo UI"/>
                          <a:ea typeface="Meiryo UI"/>
                        </a:rPr>
                        <a:t>複数年度の計画申請</a:t>
                      </a:r>
                      <a:endParaRPr kumimoji="0" lang="en-US" altLang="ja-JP" sz="600" b="1" i="0" strike="noStrike" kern="0" cap="none" spc="0" normalizeH="0" baseline="0" noProof="0">
                        <a:ln>
                          <a:noFill/>
                        </a:ln>
                        <a:solidFill>
                          <a:schemeClr val="bg1"/>
                        </a:solidFill>
                        <a:effectLst/>
                        <a:uLnTx/>
                        <a:uFillTx/>
                        <a:latin typeface="Meiryo UI"/>
                        <a:ea typeface="Meiryo UI"/>
                        <a:cs typeface="+mn-cs"/>
                      </a:endParaRP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Meiryo UI" panose="020B0604030504040204" pitchFamily="50" charset="-128"/>
                          <a:ea typeface="Meiryo UI" panose="020B0604030504040204" pitchFamily="50" charset="-128"/>
                        </a:rPr>
                        <a:t>〇（○年）／ー</a:t>
                      </a:r>
                    </a:p>
                  </a:txBody>
                  <a:tcPr anchor="ctr"/>
                </a:tc>
                <a:extLst>
                  <a:ext uri="{0D108BD9-81ED-4DB2-BD59-A6C34878D82A}">
                    <a16:rowId xmlns:a16="http://schemas.microsoft.com/office/drawing/2014/main" val="109167434"/>
                  </a:ext>
                </a:extLst>
              </a:tr>
            </a:tbl>
          </a:graphicData>
        </a:graphic>
      </p:graphicFrame>
      <p:cxnSp>
        <p:nvCxnSpPr>
          <p:cNvPr id="23" name="直線矢印コネクタ 22">
            <a:extLst>
              <a:ext uri="{FF2B5EF4-FFF2-40B4-BE49-F238E27FC236}">
                <a16:creationId xmlns:a16="http://schemas.microsoft.com/office/drawing/2014/main" id="{4DB267DB-FC1F-EE3D-E6C3-092248AF9EB2}"/>
              </a:ext>
            </a:extLst>
          </p:cNvPr>
          <p:cNvCxnSpPr>
            <a:cxnSpLocks/>
          </p:cNvCxnSpPr>
          <p:nvPr/>
        </p:nvCxnSpPr>
        <p:spPr>
          <a:xfrm flipV="1">
            <a:off x="7328969" y="4453899"/>
            <a:ext cx="266935" cy="84068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4" name="四角形: 角を丸くする 9">
            <a:extLst>
              <a:ext uri="{FF2B5EF4-FFF2-40B4-BE49-F238E27FC236}">
                <a16:creationId xmlns:a16="http://schemas.microsoft.com/office/drawing/2014/main" id="{2DF782C5-E33D-FF95-9374-0C58814621C7}"/>
              </a:ext>
            </a:extLst>
          </p:cNvPr>
          <p:cNvSpPr/>
          <p:nvPr/>
        </p:nvSpPr>
        <p:spPr>
          <a:xfrm>
            <a:off x="6010883" y="4959175"/>
            <a:ext cx="1718488"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rgbClr val="FF0000"/>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ja-JP" altLang="en-US" sz="700" u="sng" kern="0" dirty="0">
                <a:solidFill>
                  <a:srgbClr val="FF0000"/>
                </a:solidFill>
                <a:latin typeface="Meiryo UI"/>
                <a:ea typeface="Meiryo UI"/>
              </a:rPr>
              <a:t>〇～～～～</a:t>
            </a:r>
            <a:endParaRPr lang="en-US" altLang="ja-JP" sz="700" u="sng" kern="0" dirty="0">
              <a:solidFill>
                <a:srgbClr val="FF0000"/>
              </a:solidFill>
              <a:latin typeface="Meiryo UI"/>
              <a:ea typeface="Meiryo UI"/>
            </a:endParaRPr>
          </a:p>
        </p:txBody>
      </p:sp>
      <p:sp>
        <p:nvSpPr>
          <p:cNvPr id="27" name="四角形: 角を丸くする 9">
            <a:extLst>
              <a:ext uri="{FF2B5EF4-FFF2-40B4-BE49-F238E27FC236}">
                <a16:creationId xmlns:a16="http://schemas.microsoft.com/office/drawing/2014/main" id="{BE0016C2-2BC5-2120-E868-C1564EF322FA}"/>
              </a:ext>
            </a:extLst>
          </p:cNvPr>
          <p:cNvSpPr/>
          <p:nvPr/>
        </p:nvSpPr>
        <p:spPr>
          <a:xfrm>
            <a:off x="6010882" y="4766071"/>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a:ea typeface="Meiryo UI"/>
              </a:rPr>
              <a:t>取組内容</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44" name="四角形: 角を丸くする 9">
            <a:extLst>
              <a:ext uri="{FF2B5EF4-FFF2-40B4-BE49-F238E27FC236}">
                <a16:creationId xmlns:a16="http://schemas.microsoft.com/office/drawing/2014/main" id="{EFB806D5-FD46-F5D6-4D21-F69134D2E2C6}"/>
              </a:ext>
            </a:extLst>
          </p:cNvPr>
          <p:cNvSpPr/>
          <p:nvPr/>
        </p:nvSpPr>
        <p:spPr>
          <a:xfrm>
            <a:off x="0" y="193417"/>
            <a:ext cx="9906000" cy="761304"/>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lang="ja-JP" altLang="en-US" sz="1400" kern="0" dirty="0">
                <a:solidFill>
                  <a:srgbClr val="000000"/>
                </a:solidFill>
                <a:latin typeface="Meiryo UI"/>
                <a:ea typeface="Meiryo UI"/>
              </a:rPr>
              <a:t>補助事業名：</a:t>
            </a:r>
            <a:r>
              <a:rPr lang="en-US" altLang="ja-JP" sz="1400" kern="0" dirty="0">
                <a:solidFill>
                  <a:srgbClr val="000000"/>
                </a:solidFill>
                <a:latin typeface="Meiryo UI"/>
                <a:ea typeface="Meiryo UI"/>
              </a:rPr>
              <a:t>XXXXXXXXXXXXXXXX </a:t>
            </a:r>
            <a:r>
              <a:rPr lang="ja-JP" altLang="en-US" sz="1400" kern="0" dirty="0">
                <a:solidFill>
                  <a:srgbClr val="000000"/>
                </a:solidFill>
                <a:latin typeface="Meiryo UI"/>
                <a:ea typeface="Meiryo UI"/>
              </a:rPr>
              <a:t>　</a:t>
            </a:r>
            <a:endParaRPr lang="en-US" altLang="ja-JP" sz="1400" kern="0" dirty="0">
              <a:solidFill>
                <a:srgbClr val="000000"/>
              </a:solidFill>
              <a:latin typeface="Meiryo UI"/>
              <a:ea typeface="Meiryo UI"/>
            </a:endParaRPr>
          </a:p>
          <a:p>
            <a:pPr indent="92075" defTabSz="914400">
              <a:defRPr/>
            </a:pPr>
            <a:r>
              <a:rPr lang="ja-JP" altLang="en-US" sz="1200" kern="0" dirty="0">
                <a:solidFill>
                  <a:srgbClr val="000000"/>
                </a:solidFill>
                <a:latin typeface="Meiryo UI"/>
                <a:ea typeface="Meiryo UI"/>
              </a:rPr>
              <a:t>補助対象事業者名：</a:t>
            </a:r>
            <a:r>
              <a:rPr lang="en-US" altLang="ja-JP" sz="1200" kern="0" dirty="0">
                <a:solidFill>
                  <a:srgbClr val="000000"/>
                </a:solidFill>
                <a:latin typeface="Meiryo UI" panose="020B0604030504040204" pitchFamily="50" charset="-128"/>
                <a:ea typeface="Meiryo UI" panose="020B0604030504040204" pitchFamily="50" charset="-128"/>
              </a:rPr>
              <a:t>XXXX</a:t>
            </a:r>
            <a:r>
              <a:rPr lang="ja-JP" altLang="en-US" sz="1200" kern="0" dirty="0">
                <a:solidFill>
                  <a:srgbClr val="000000"/>
                </a:solidFill>
                <a:latin typeface="Meiryo UI" panose="020B0604030504040204" pitchFamily="50" charset="-128"/>
                <a:ea typeface="Meiryo UI" panose="020B0604030504040204" pitchFamily="50" charset="-128"/>
              </a:rPr>
              <a:t>観光協会</a:t>
            </a:r>
            <a:endParaRPr lang="en-US" altLang="ja-JP" sz="1200" kern="0" dirty="0">
              <a:solidFill>
                <a:srgbClr val="000000"/>
              </a:solidFill>
              <a:latin typeface="Meiryo UI"/>
              <a:ea typeface="Meiryo UI"/>
            </a:endParaRPr>
          </a:p>
          <a:p>
            <a:pPr indent="92075" defTabSz="914400">
              <a:defRPr/>
            </a:pPr>
            <a:r>
              <a:rPr kumimoji="0" lang="ja-JP" altLang="en-US" sz="1200" b="0" i="0" u="none" strike="noStrike" kern="0" cap="none" spc="0" normalizeH="0" baseline="0" noProof="0" dirty="0">
                <a:ln>
                  <a:noFill/>
                </a:ln>
                <a:solidFill>
                  <a:srgbClr val="000000"/>
                </a:solidFill>
                <a:effectLst/>
                <a:uLnTx/>
                <a:uFillTx/>
                <a:latin typeface="Meiryo UI"/>
                <a:ea typeface="Meiryo UI"/>
                <a:cs typeface="+mn-cs"/>
              </a:rPr>
              <a:t>対策計画名：</a:t>
            </a:r>
            <a:r>
              <a:rPr kumimoji="0" lang="en-US"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 XXXXXXXXXXXXXXXX</a:t>
            </a:r>
            <a:endParaRPr lang="en-US" altLang="ja-JP" sz="1200" kern="0" dirty="0">
              <a:solidFill>
                <a:srgbClr val="000000"/>
              </a:solidFill>
              <a:latin typeface="Meiryo UI"/>
              <a:ea typeface="Meiryo UI"/>
            </a:endParaRPr>
          </a:p>
          <a:p>
            <a:pPr indent="92075" defTabSz="914400">
              <a:defRPr/>
            </a:pPr>
            <a:r>
              <a:rPr lang="ja-JP" altLang="en-US" sz="1200" kern="0" dirty="0">
                <a:solidFill>
                  <a:srgbClr val="000000"/>
                </a:solidFill>
                <a:latin typeface="Meiryo UI" panose="020B0604030504040204" pitchFamily="50" charset="-128"/>
                <a:ea typeface="Meiryo UI" panose="020B0604030504040204" pitchFamily="50" charset="-128"/>
              </a:rPr>
              <a:t>申請主体：</a:t>
            </a:r>
            <a:r>
              <a:rPr lang="en-US" altLang="ja-JP" sz="1200" kern="0" dirty="0">
                <a:solidFill>
                  <a:srgbClr val="000000"/>
                </a:solidFill>
                <a:latin typeface="Meiryo UI" panose="020B0604030504040204" pitchFamily="50" charset="-128"/>
                <a:ea typeface="Meiryo UI" panose="020B0604030504040204" pitchFamily="50" charset="-128"/>
              </a:rPr>
              <a:t>XXXX</a:t>
            </a:r>
            <a:r>
              <a:rPr lang="ja-JP" altLang="en-US" sz="1200" kern="0" dirty="0">
                <a:solidFill>
                  <a:srgbClr val="000000"/>
                </a:solidFill>
                <a:latin typeface="Meiryo UI" panose="020B0604030504040204" pitchFamily="50" charset="-128"/>
                <a:ea typeface="Meiryo UI" panose="020B0604030504040204" pitchFamily="50" charset="-128"/>
              </a:rPr>
              <a:t>市　、　対象地域：</a:t>
            </a:r>
            <a:r>
              <a:rPr lang="en-US" altLang="ja-JP" sz="1200" kern="0" dirty="0">
                <a:solidFill>
                  <a:srgbClr val="000000"/>
                </a:solidFill>
                <a:latin typeface="Meiryo UI" panose="020B0604030504040204" pitchFamily="50" charset="-128"/>
                <a:ea typeface="Meiryo UI" panose="020B0604030504040204" pitchFamily="50" charset="-128"/>
              </a:rPr>
              <a:t> XXXX</a:t>
            </a:r>
            <a:r>
              <a:rPr lang="ja-JP" altLang="en-US" sz="1200" kern="0" dirty="0">
                <a:solidFill>
                  <a:srgbClr val="000000"/>
                </a:solidFill>
                <a:latin typeface="Meiryo UI" panose="020B0604030504040204" pitchFamily="50" charset="-128"/>
                <a:ea typeface="Meiryo UI" panose="020B0604030504040204" pitchFamily="50" charset="-128"/>
              </a:rPr>
              <a:t>県　</a:t>
            </a:r>
            <a:r>
              <a:rPr lang="en-US" altLang="ja-JP" sz="1200" kern="0" dirty="0">
                <a:solidFill>
                  <a:srgbClr val="000000"/>
                </a:solidFill>
                <a:latin typeface="Meiryo UI" panose="020B0604030504040204" pitchFamily="50" charset="-128"/>
                <a:ea typeface="Meiryo UI" panose="020B0604030504040204" pitchFamily="50" charset="-128"/>
              </a:rPr>
              <a:t>XXXX</a:t>
            </a:r>
            <a:r>
              <a:rPr lang="ja-JP" altLang="en-US" sz="1200" kern="0" dirty="0">
                <a:solidFill>
                  <a:srgbClr val="000000"/>
                </a:solidFill>
                <a:latin typeface="Meiryo UI" panose="020B0604030504040204" pitchFamily="50" charset="-128"/>
                <a:ea typeface="Meiryo UI" panose="020B0604030504040204" pitchFamily="50" charset="-128"/>
              </a:rPr>
              <a:t>市　</a:t>
            </a:r>
            <a:r>
              <a:rPr lang="en-US" altLang="ja-JP" sz="1200" kern="0" dirty="0">
                <a:solidFill>
                  <a:srgbClr val="000000"/>
                </a:solidFill>
                <a:latin typeface="Meiryo UI" panose="020B0604030504040204" pitchFamily="50" charset="-128"/>
                <a:ea typeface="Meiryo UI" panose="020B0604030504040204" pitchFamily="50" charset="-128"/>
              </a:rPr>
              <a:t>XXXX</a:t>
            </a:r>
            <a:r>
              <a:rPr lang="ja-JP" altLang="en-US" sz="1200" kern="0" dirty="0">
                <a:solidFill>
                  <a:srgbClr val="000000"/>
                </a:solidFill>
                <a:latin typeface="Meiryo UI" panose="020B0604030504040204" pitchFamily="50" charset="-128"/>
                <a:ea typeface="Meiryo UI" panose="020B0604030504040204" pitchFamily="50" charset="-128"/>
              </a:rPr>
              <a:t>エリア　</a:t>
            </a:r>
            <a:endParaRPr lang="en-US" altLang="ja-JP" sz="1200" kern="0" dirty="0">
              <a:solidFill>
                <a:srgbClr val="000000"/>
              </a:solidFill>
              <a:latin typeface="Meiryo UI" panose="020B0604030504040204" pitchFamily="50" charset="-128"/>
              <a:ea typeface="Meiryo UI" panose="020B0604030504040204" pitchFamily="50" charset="-128"/>
            </a:endParaRPr>
          </a:p>
        </p:txBody>
      </p:sp>
      <p:sp>
        <p:nvSpPr>
          <p:cNvPr id="45" name="四角形: 角を丸くする 9">
            <a:extLst>
              <a:ext uri="{FF2B5EF4-FFF2-40B4-BE49-F238E27FC236}">
                <a16:creationId xmlns:a16="http://schemas.microsoft.com/office/drawing/2014/main" id="{9384E173-94B0-3079-027D-C0B969B4DE21}"/>
              </a:ext>
            </a:extLst>
          </p:cNvPr>
          <p:cNvSpPr/>
          <p:nvPr/>
        </p:nvSpPr>
        <p:spPr>
          <a:xfrm>
            <a:off x="7476798" y="334575"/>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a:ea typeface="Meiryo UI"/>
              </a:rPr>
              <a:t>補助対象経費：</a:t>
            </a:r>
            <a:r>
              <a:rPr lang="en-US" altLang="ja-JP" sz="900" kern="0" dirty="0">
                <a:solidFill>
                  <a:srgbClr val="000000"/>
                </a:solidFill>
                <a:latin typeface="Meiryo UI"/>
                <a:ea typeface="Meiryo UI"/>
              </a:rPr>
              <a:t>X,000,0000</a:t>
            </a:r>
            <a:r>
              <a:rPr lang="ja-JP" altLang="en-US" sz="900" kern="0" dirty="0">
                <a:solidFill>
                  <a:srgbClr val="000000"/>
                </a:solidFill>
                <a:latin typeface="Meiryo UI"/>
                <a:ea typeface="Meiryo UI"/>
              </a:rPr>
              <a:t>円</a:t>
            </a:r>
            <a:endParaRPr kumimoji="0" lang="en-US" altLang="ja-JP" sz="800" b="1" i="0" u="sng" strike="noStrike" kern="0" cap="none" spc="0" normalizeH="0" baseline="0" noProof="0" dirty="0">
              <a:ln>
                <a:noFill/>
              </a:ln>
              <a:solidFill>
                <a:srgbClr val="000000"/>
              </a:solidFill>
              <a:effectLst/>
              <a:uLnTx/>
              <a:uFillTx/>
              <a:latin typeface="Meiryo UI"/>
              <a:ea typeface="Meiryo UI"/>
              <a:cs typeface="+mn-cs"/>
            </a:endParaRPr>
          </a:p>
        </p:txBody>
      </p:sp>
      <p:sp>
        <p:nvSpPr>
          <p:cNvPr id="46" name="四角形: 角を丸くする 9">
            <a:extLst>
              <a:ext uri="{FF2B5EF4-FFF2-40B4-BE49-F238E27FC236}">
                <a16:creationId xmlns:a16="http://schemas.microsoft.com/office/drawing/2014/main" id="{93778F42-768F-0F14-D307-A32C60B9B7BA}"/>
              </a:ext>
            </a:extLst>
          </p:cNvPr>
          <p:cNvSpPr/>
          <p:nvPr/>
        </p:nvSpPr>
        <p:spPr>
          <a:xfrm>
            <a:off x="7476798" y="598592"/>
            <a:ext cx="2393259" cy="216000"/>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a:ea typeface="Meiryo UI"/>
              </a:rPr>
              <a:t>申請補助金額：</a:t>
            </a:r>
            <a:r>
              <a:rPr lang="en-US" altLang="ja-JP" sz="900" kern="0" dirty="0">
                <a:solidFill>
                  <a:srgbClr val="000000"/>
                </a:solidFill>
                <a:latin typeface="Meiryo UI"/>
                <a:ea typeface="Meiryo UI"/>
              </a:rPr>
              <a:t>X,000,0000</a:t>
            </a:r>
            <a:r>
              <a:rPr lang="ja-JP" altLang="en-US" sz="900" kern="0" dirty="0">
                <a:solidFill>
                  <a:srgbClr val="000000"/>
                </a:solidFill>
                <a:latin typeface="Meiryo UI"/>
                <a:ea typeface="Meiryo UI"/>
              </a:rPr>
              <a:t>円</a:t>
            </a:r>
            <a:endParaRPr kumimoji="0" lang="en-US" altLang="ja-JP" sz="800" b="1" i="0" u="sng" strike="noStrike" kern="0" cap="none" spc="0" normalizeH="0" baseline="0" noProof="0" dirty="0">
              <a:ln>
                <a:noFill/>
              </a:ln>
              <a:solidFill>
                <a:srgbClr val="000000"/>
              </a:solidFill>
              <a:effectLst/>
              <a:uLnTx/>
              <a:uFillTx/>
              <a:latin typeface="Meiryo UI"/>
              <a:ea typeface="Meiryo UI"/>
              <a:cs typeface="+mn-cs"/>
            </a:endParaRPr>
          </a:p>
        </p:txBody>
      </p:sp>
      <p:graphicFrame>
        <p:nvGraphicFramePr>
          <p:cNvPr id="47" name="表 46">
            <a:extLst>
              <a:ext uri="{FF2B5EF4-FFF2-40B4-BE49-F238E27FC236}">
                <a16:creationId xmlns:a16="http://schemas.microsoft.com/office/drawing/2014/main" id="{66EF7382-7AD8-9FA5-7027-DEE9037B7C90}"/>
              </a:ext>
            </a:extLst>
          </p:cNvPr>
          <p:cNvGraphicFramePr>
            <a:graphicFrameLocks noGrp="1"/>
          </p:cNvGraphicFramePr>
          <p:nvPr/>
        </p:nvGraphicFramePr>
        <p:xfrm>
          <a:off x="6010882" y="322070"/>
          <a:ext cx="1337945" cy="504000"/>
        </p:xfrm>
        <a:graphic>
          <a:graphicData uri="http://schemas.openxmlformats.org/drawingml/2006/table">
            <a:tbl>
              <a:tblPr firstRow="1" bandRow="1">
                <a:tableStyleId>{5C22544A-7EE6-4342-B048-85BDC9FD1C3A}</a:tableStyleId>
              </a:tblPr>
              <a:tblGrid>
                <a:gridCol w="1337945">
                  <a:extLst>
                    <a:ext uri="{9D8B030D-6E8A-4147-A177-3AD203B41FA5}">
                      <a16:colId xmlns:a16="http://schemas.microsoft.com/office/drawing/2014/main" val="821479726"/>
                    </a:ext>
                  </a:extLst>
                </a:gridCol>
              </a:tblGrid>
              <a:tr h="2271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類型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56369489"/>
                  </a:ext>
                </a:extLst>
              </a:tr>
              <a:tr h="276801">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（地域一体型</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一般型）</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
        <p:nvSpPr>
          <p:cNvPr id="2" name="正方形/長方形 1">
            <a:extLst>
              <a:ext uri="{FF2B5EF4-FFF2-40B4-BE49-F238E27FC236}">
                <a16:creationId xmlns:a16="http://schemas.microsoft.com/office/drawing/2014/main" id="{CE367BB7-7CD5-2716-CEA0-F06E34C09291}"/>
              </a:ext>
            </a:extLst>
          </p:cNvPr>
          <p:cNvSpPr/>
          <p:nvPr/>
        </p:nvSpPr>
        <p:spPr>
          <a:xfrm>
            <a:off x="-3589943" y="40835"/>
            <a:ext cx="3342415" cy="1066467"/>
          </a:xfrm>
          <a:prstGeom prst="rect">
            <a:avLst/>
          </a:prstGeom>
          <a:solidFill>
            <a:schemeClr val="accent1">
              <a:lumMod val="20000"/>
              <a:lumOff val="80000"/>
            </a:schemeClr>
          </a:solid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800" b="1" dirty="0">
                <a:solidFill>
                  <a:schemeClr val="tx1"/>
                </a:solidFill>
                <a:latin typeface="Yu Gothic UI" panose="020B0500000000000000" pitchFamily="50" charset="-128"/>
                <a:ea typeface="Yu Gothic UI" panose="020B0500000000000000" pitchFamily="50" charset="-128"/>
              </a:rPr>
              <a:t>記入例・留意事項</a:t>
            </a:r>
            <a:endParaRPr kumimoji="1" lang="en-US" altLang="ja-JP" sz="1800" b="1" dirty="0">
              <a:solidFill>
                <a:schemeClr val="tx1"/>
              </a:solidFill>
              <a:latin typeface="Yu Gothic UI" panose="020B0500000000000000" pitchFamily="50" charset="-128"/>
              <a:ea typeface="Yu Gothic UI" panose="020B0500000000000000" pitchFamily="50" charset="-128"/>
            </a:endParaRPr>
          </a:p>
          <a:p>
            <a:pPr algn="ctr"/>
            <a:r>
              <a:rPr kumimoji="1" lang="ja-JP" altLang="en-US" sz="1800" b="0" dirty="0">
                <a:solidFill>
                  <a:schemeClr val="tx1"/>
                </a:solidFill>
                <a:latin typeface="Yu Gothic UI" panose="020B0500000000000000" pitchFamily="50" charset="-128"/>
                <a:ea typeface="Yu Gothic UI" panose="020B0500000000000000" pitchFamily="50" charset="-128"/>
              </a:rPr>
              <a:t>申請時本シートは削除すること</a:t>
            </a:r>
          </a:p>
        </p:txBody>
      </p:sp>
      <p:sp>
        <p:nvSpPr>
          <p:cNvPr id="4" name="正方形/長方形 3">
            <a:extLst>
              <a:ext uri="{FF2B5EF4-FFF2-40B4-BE49-F238E27FC236}">
                <a16:creationId xmlns:a16="http://schemas.microsoft.com/office/drawing/2014/main" id="{9F06F785-48A3-5FA8-5E13-128D0B40574A}"/>
              </a:ext>
            </a:extLst>
          </p:cNvPr>
          <p:cNvSpPr/>
          <p:nvPr/>
        </p:nvSpPr>
        <p:spPr bwMode="gray">
          <a:xfrm>
            <a:off x="-3075490" y="5981921"/>
            <a:ext cx="3002051" cy="754443"/>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indent="-171450" defTabSz="990564" fontAlgn="auto">
              <a:spcBef>
                <a:spcPts val="0"/>
              </a:spcBef>
              <a:spcAft>
                <a:spcPts val="0"/>
              </a:spcAft>
              <a:buSzPct val="100000"/>
              <a:buFont typeface="Wingdings" panose="05000000000000000000" pitchFamily="2" charset="2"/>
              <a:buChar char="Ø"/>
            </a:pPr>
            <a:r>
              <a:rPr kumimoji="1" lang="ja-JP" altLang="en-US" sz="1050" b="1" dirty="0">
                <a:solidFill>
                  <a:prstClr val="black"/>
                </a:solidFill>
                <a:latin typeface="Meiryo UI" panose="020B0604030504040204" pitchFamily="50" charset="-128"/>
                <a:ea typeface="Meiryo UI" panose="020B0604030504040204" pitchFamily="50" charset="-128"/>
              </a:rPr>
              <a:t>オーバーツーリズムの未然防止に係る取組は、継続的な取組が必要とされる</a:t>
            </a:r>
            <a:endParaRPr kumimoji="1" lang="en-US" altLang="ja-JP" sz="1050" b="1" dirty="0">
              <a:solidFill>
                <a:prstClr val="black"/>
              </a:solidFill>
              <a:latin typeface="Meiryo UI" panose="020B0604030504040204" pitchFamily="50" charset="-128"/>
              <a:ea typeface="Meiryo UI" panose="020B0604030504040204" pitchFamily="50" charset="-128"/>
            </a:endParaRPr>
          </a:p>
          <a:p>
            <a:pPr marL="171450" indent="-171450" defTabSz="990564" fontAlgn="auto">
              <a:spcBef>
                <a:spcPts val="0"/>
              </a:spcBef>
              <a:spcAft>
                <a:spcPts val="0"/>
              </a:spcAft>
              <a:buSzPct val="100000"/>
              <a:buFont typeface="Wingdings" panose="05000000000000000000" pitchFamily="2" charset="2"/>
              <a:buChar char="Ø"/>
            </a:pPr>
            <a:r>
              <a:rPr kumimoji="1" lang="ja-JP" altLang="en-US" sz="1050" b="1" dirty="0">
                <a:solidFill>
                  <a:prstClr val="black"/>
                </a:solidFill>
                <a:latin typeface="Meiryo UI" panose="020B0604030504040204" pitchFamily="50" charset="-128"/>
                <a:ea typeface="Meiryo UI" panose="020B0604030504040204" pitchFamily="50" charset="-128"/>
              </a:rPr>
              <a:t>本事業に限らず、過年度で実施してきた取組があれば、記載すること</a:t>
            </a:r>
          </a:p>
        </p:txBody>
      </p:sp>
      <p:sp>
        <p:nvSpPr>
          <p:cNvPr id="5" name="正方形/長方形 4">
            <a:extLst>
              <a:ext uri="{FF2B5EF4-FFF2-40B4-BE49-F238E27FC236}">
                <a16:creationId xmlns:a16="http://schemas.microsoft.com/office/drawing/2014/main" id="{51EC2DFC-BA8B-C7A7-C718-00FDCB3FCAEF}"/>
              </a:ext>
            </a:extLst>
          </p:cNvPr>
          <p:cNvSpPr/>
          <p:nvPr/>
        </p:nvSpPr>
        <p:spPr bwMode="gray">
          <a:xfrm>
            <a:off x="2935473" y="4982616"/>
            <a:ext cx="2683188" cy="485922"/>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b="1" dirty="0">
                <a:latin typeface="Yu Gothic UI" panose="020B0500000000000000" pitchFamily="50" charset="-128"/>
                <a:ea typeface="Yu Gothic UI" panose="020B0500000000000000" pitchFamily="50" charset="-128"/>
                <a:cs typeface="+mn-cs"/>
              </a:rPr>
              <a:t>その他の事項：該当していない方を削除すること</a:t>
            </a:r>
            <a:endParaRPr kumimoji="1" lang="en-US" altLang="ja-JP" sz="1050" b="1" dirty="0">
              <a:latin typeface="Yu Gothic UI" panose="020B0500000000000000" pitchFamily="50" charset="-128"/>
              <a:ea typeface="Yu Gothic UI" panose="020B0500000000000000" pitchFamily="50" charset="-128"/>
              <a:cs typeface="+mn-cs"/>
            </a:endParaRPr>
          </a:p>
        </p:txBody>
      </p:sp>
      <p:cxnSp>
        <p:nvCxnSpPr>
          <p:cNvPr id="6" name="直線矢印コネクタ 5">
            <a:extLst>
              <a:ext uri="{FF2B5EF4-FFF2-40B4-BE49-F238E27FC236}">
                <a16:creationId xmlns:a16="http://schemas.microsoft.com/office/drawing/2014/main" id="{B0345868-5570-B86E-33B4-7F6D9ADDFD3B}"/>
              </a:ext>
            </a:extLst>
          </p:cNvPr>
          <p:cNvCxnSpPr>
            <a:cxnSpLocks/>
            <a:endCxn id="15" idx="0"/>
          </p:cNvCxnSpPr>
          <p:nvPr/>
        </p:nvCxnSpPr>
        <p:spPr>
          <a:xfrm>
            <a:off x="4277067" y="5482831"/>
            <a:ext cx="1398615" cy="39680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4" name="正方形/長方形 13">
            <a:extLst>
              <a:ext uri="{FF2B5EF4-FFF2-40B4-BE49-F238E27FC236}">
                <a16:creationId xmlns:a16="http://schemas.microsoft.com/office/drawing/2014/main" id="{EFD663C4-1551-26AF-3661-E2E415DBB0AB}"/>
              </a:ext>
            </a:extLst>
          </p:cNvPr>
          <p:cNvSpPr/>
          <p:nvPr/>
        </p:nvSpPr>
        <p:spPr bwMode="gray">
          <a:xfrm>
            <a:off x="5968808" y="-622195"/>
            <a:ext cx="2683188" cy="485922"/>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b="1" dirty="0">
                <a:latin typeface="Yu Gothic UI" panose="020B0500000000000000" pitchFamily="50" charset="-128"/>
                <a:ea typeface="Yu Gothic UI" panose="020B0500000000000000" pitchFamily="50" charset="-128"/>
                <a:cs typeface="+mn-cs"/>
              </a:rPr>
              <a:t>類型：該当していない方を削除すること</a:t>
            </a:r>
            <a:endParaRPr kumimoji="1" lang="en-US" altLang="ja-JP" sz="1050" b="1" dirty="0">
              <a:latin typeface="Yu Gothic UI" panose="020B0500000000000000" pitchFamily="50" charset="-128"/>
              <a:ea typeface="Yu Gothic UI" panose="020B0500000000000000" pitchFamily="50" charset="-128"/>
              <a:cs typeface="+mn-cs"/>
            </a:endParaRPr>
          </a:p>
        </p:txBody>
      </p:sp>
      <p:cxnSp>
        <p:nvCxnSpPr>
          <p:cNvPr id="16" name="直線矢印コネクタ 15">
            <a:extLst>
              <a:ext uri="{FF2B5EF4-FFF2-40B4-BE49-F238E27FC236}">
                <a16:creationId xmlns:a16="http://schemas.microsoft.com/office/drawing/2014/main" id="{5B2A1146-53D8-758E-8599-99C795CB7B6C}"/>
              </a:ext>
            </a:extLst>
          </p:cNvPr>
          <p:cNvCxnSpPr>
            <a:cxnSpLocks/>
            <a:stCxn id="14" idx="1"/>
          </p:cNvCxnSpPr>
          <p:nvPr/>
        </p:nvCxnSpPr>
        <p:spPr>
          <a:xfrm>
            <a:off x="5968808" y="-379234"/>
            <a:ext cx="326734" cy="93582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31912D3F-9DAB-10F3-57CA-BC86A082D8F7}"/>
              </a:ext>
            </a:extLst>
          </p:cNvPr>
          <p:cNvSpPr/>
          <p:nvPr/>
        </p:nvSpPr>
        <p:spPr bwMode="gray">
          <a:xfrm>
            <a:off x="-3446030" y="1146074"/>
            <a:ext cx="3198502" cy="1009221"/>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Ø"/>
              <a:tabLst/>
            </a:pPr>
            <a:r>
              <a:rPr kumimoji="1" lang="ja-JP" altLang="en-US" sz="1050" b="1" dirty="0">
                <a:solidFill>
                  <a:srgbClr val="C00000"/>
                </a:solidFill>
                <a:latin typeface="+mj-ea"/>
                <a:ea typeface="+mj-ea"/>
                <a:cs typeface="+mn-cs"/>
              </a:rPr>
              <a:t>補助対象事業者が、補助事業ごとに記載</a:t>
            </a:r>
            <a:r>
              <a:rPr kumimoji="1" lang="ja-JP" altLang="en-US" sz="1050" b="1" dirty="0">
                <a:solidFill>
                  <a:prstClr val="black"/>
                </a:solidFill>
                <a:latin typeface="+mj-ea"/>
                <a:ea typeface="+mj-ea"/>
                <a:cs typeface="+mn-cs"/>
              </a:rPr>
              <a:t>。同一の補助対象事業者が、補助事業を複数実施する場合、当該様式は、補助事業ごとに分けて提出する必要</a:t>
            </a:r>
            <a:endParaRPr kumimoji="1" lang="en-US" altLang="ja-JP" sz="1050" b="1" dirty="0">
              <a:solidFill>
                <a:prstClr val="black"/>
              </a:solidFill>
              <a:latin typeface="+mj-ea"/>
              <a:ea typeface="+mj-ea"/>
              <a:cs typeface="+mn-cs"/>
            </a:endParaRPr>
          </a:p>
        </p:txBody>
      </p:sp>
    </p:spTree>
    <p:extLst>
      <p:ext uri="{BB962C8B-B14F-4D97-AF65-F5344CB8AC3E}">
        <p14:creationId xmlns:p14="http://schemas.microsoft.com/office/powerpoint/2010/main" val="3530241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9">
            <a:extLst>
              <a:ext uri="{FF2B5EF4-FFF2-40B4-BE49-F238E27FC236}">
                <a16:creationId xmlns:a16="http://schemas.microsoft.com/office/drawing/2014/main" id="{F3F6C103-7976-8399-0642-8DC6126469B1}"/>
              </a:ext>
            </a:extLst>
          </p:cNvPr>
          <p:cNvSpPr/>
          <p:nvPr/>
        </p:nvSpPr>
        <p:spPr>
          <a:xfrm>
            <a:off x="0" y="193418"/>
            <a:ext cx="9906000" cy="761304"/>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lang="ja-JP" altLang="en-US" sz="1400" kern="0" dirty="0">
                <a:solidFill>
                  <a:srgbClr val="000000"/>
                </a:solidFill>
                <a:latin typeface="Meiryo UI"/>
                <a:ea typeface="Meiryo UI"/>
              </a:rPr>
              <a:t>補助事業名：</a:t>
            </a:r>
            <a:r>
              <a:rPr lang="en-US" altLang="ja-JP" sz="1400" kern="0" dirty="0">
                <a:solidFill>
                  <a:srgbClr val="000000"/>
                </a:solidFill>
                <a:latin typeface="Meiryo UI"/>
                <a:ea typeface="Meiryo UI"/>
              </a:rPr>
              <a:t>XXXXXXXXXXXXXXXX </a:t>
            </a:r>
            <a:r>
              <a:rPr lang="ja-JP" altLang="en-US" sz="1400" kern="0" dirty="0">
                <a:solidFill>
                  <a:srgbClr val="000000"/>
                </a:solidFill>
                <a:latin typeface="Meiryo UI"/>
                <a:ea typeface="Meiryo UI"/>
              </a:rPr>
              <a:t>　</a:t>
            </a:r>
            <a:endParaRPr lang="en-US" altLang="ja-JP" sz="1400" kern="0" dirty="0">
              <a:solidFill>
                <a:srgbClr val="000000"/>
              </a:solidFill>
              <a:latin typeface="Meiryo UI"/>
              <a:ea typeface="Meiryo UI"/>
            </a:endParaRPr>
          </a:p>
          <a:p>
            <a:pPr indent="92075" defTabSz="914400">
              <a:defRPr/>
            </a:pPr>
            <a:r>
              <a:rPr lang="ja-JP" altLang="en-US" sz="1200" kern="0" dirty="0">
                <a:solidFill>
                  <a:srgbClr val="000000"/>
                </a:solidFill>
                <a:latin typeface="Meiryo UI"/>
                <a:ea typeface="Meiryo UI"/>
              </a:rPr>
              <a:t>補助対象事業者名：</a:t>
            </a:r>
            <a:r>
              <a:rPr lang="en-US" altLang="ja-JP" sz="1200" kern="0" dirty="0">
                <a:solidFill>
                  <a:srgbClr val="000000"/>
                </a:solidFill>
                <a:latin typeface="Meiryo UI"/>
                <a:ea typeface="Meiryo UI"/>
              </a:rPr>
              <a:t>XXXXXXXXXXXX</a:t>
            </a:r>
            <a:r>
              <a:rPr lang="ja-JP" altLang="en-US" sz="1200" kern="0" dirty="0">
                <a:solidFill>
                  <a:srgbClr val="000000"/>
                </a:solidFill>
                <a:latin typeface="Meiryo UI"/>
                <a:ea typeface="Meiryo UI"/>
              </a:rPr>
              <a:t>　</a:t>
            </a:r>
            <a:endParaRPr lang="en-US" altLang="ja-JP" sz="1200" kern="0" dirty="0">
              <a:solidFill>
                <a:srgbClr val="000000"/>
              </a:solidFill>
              <a:latin typeface="Meiryo UI"/>
              <a:ea typeface="Meiryo UI"/>
            </a:endParaRPr>
          </a:p>
          <a:p>
            <a:pPr indent="92075" defTabSz="914400">
              <a:defRPr/>
            </a:pPr>
            <a:r>
              <a:rPr kumimoji="0" lang="ja-JP" altLang="en-US" sz="1200" b="0" i="0" u="none" strike="noStrike" kern="0" cap="none" spc="0" normalizeH="0" baseline="0" noProof="0" dirty="0">
                <a:ln>
                  <a:noFill/>
                </a:ln>
                <a:solidFill>
                  <a:srgbClr val="000000"/>
                </a:solidFill>
                <a:effectLst/>
                <a:uLnTx/>
                <a:uFillTx/>
                <a:latin typeface="Meiryo UI"/>
                <a:ea typeface="Meiryo UI"/>
                <a:cs typeface="+mn-cs"/>
              </a:rPr>
              <a:t>対策計画名：</a:t>
            </a:r>
            <a:r>
              <a:rPr kumimoji="0" lang="en-US" altLang="ja-JP" sz="1200" b="0" i="0" u="none" strike="noStrike" kern="0" cap="none" spc="0" normalizeH="0" baseline="0" noProof="0" dirty="0">
                <a:ln>
                  <a:noFill/>
                </a:ln>
                <a:solidFill>
                  <a:srgbClr val="000000"/>
                </a:solidFill>
                <a:effectLst/>
                <a:uLnTx/>
                <a:uFillTx/>
                <a:latin typeface="Meiryo UI"/>
                <a:ea typeface="Meiryo UI"/>
                <a:cs typeface="+mn-cs"/>
              </a:rPr>
              <a:t>XXXXX</a:t>
            </a:r>
            <a:endParaRPr lang="en-US" altLang="ja-JP" sz="1200" kern="0" dirty="0">
              <a:solidFill>
                <a:srgbClr val="000000"/>
              </a:solidFill>
              <a:latin typeface="Meiryo UI"/>
              <a:ea typeface="Meiryo UI"/>
            </a:endParaRPr>
          </a:p>
          <a:p>
            <a:pPr marR="0" lvl="0" indent="92075" algn="l" defTabSz="914400" rtl="0" eaLnBrk="1" fontAlgn="auto" latinLnBrk="0" hangingPunct="1">
              <a:lnSpc>
                <a:spcPct val="100000"/>
              </a:lnSpc>
              <a:spcBef>
                <a:spcPts val="0"/>
              </a:spcBef>
              <a:spcAft>
                <a:spcPts val="0"/>
              </a:spcAft>
              <a:buClrTx/>
              <a:buSzTx/>
              <a:tabLst/>
              <a:defRPr/>
            </a:pPr>
            <a:r>
              <a:rPr lang="ja-JP" altLang="en-US" sz="1200" kern="0" dirty="0">
                <a:solidFill>
                  <a:srgbClr val="000000"/>
                </a:solidFill>
                <a:latin typeface="Meiryo UI"/>
                <a:ea typeface="Meiryo UI"/>
              </a:rPr>
              <a:t>申請主体：</a:t>
            </a:r>
            <a:r>
              <a:rPr lang="en-US" altLang="ja-JP" sz="1200" kern="0" dirty="0">
                <a:solidFill>
                  <a:srgbClr val="000000"/>
                </a:solidFill>
                <a:latin typeface="Meiryo UI"/>
                <a:ea typeface="Meiryo UI"/>
              </a:rPr>
              <a:t>XXXXX</a:t>
            </a:r>
            <a:r>
              <a:rPr lang="ja-JP" altLang="en-US" sz="1200" kern="0" dirty="0">
                <a:solidFill>
                  <a:srgbClr val="000000"/>
                </a:solidFill>
                <a:latin typeface="Meiryo UI"/>
                <a:ea typeface="Meiryo UI"/>
              </a:rPr>
              <a:t>　、　対象地域：</a:t>
            </a:r>
            <a:r>
              <a:rPr lang="en-US" altLang="ja-JP" sz="1200" kern="0" dirty="0">
                <a:solidFill>
                  <a:srgbClr val="000000"/>
                </a:solidFill>
                <a:latin typeface="Meiryo UI"/>
                <a:ea typeface="Meiryo UI"/>
              </a:rPr>
              <a:t> XXXXX</a:t>
            </a:r>
          </a:p>
        </p:txBody>
      </p:sp>
      <p:sp>
        <p:nvSpPr>
          <p:cNvPr id="41" name="四角形: 角を丸くする 9">
            <a:extLst>
              <a:ext uri="{FF2B5EF4-FFF2-40B4-BE49-F238E27FC236}">
                <a16:creationId xmlns:a16="http://schemas.microsoft.com/office/drawing/2014/main" id="{AD2DDBC9-BAAF-96BE-233D-5F887DBAA43F}"/>
              </a:ext>
            </a:extLst>
          </p:cNvPr>
          <p:cNvSpPr/>
          <p:nvPr/>
        </p:nvSpPr>
        <p:spPr>
          <a:xfrm>
            <a:off x="54767" y="1193087"/>
            <a:ext cx="9827419" cy="5604965"/>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複数年度の計画認定について、その申請をする場合については、本シートを併せて提出するようにしてください。</a:t>
            </a:r>
            <a:endParaRPr lang="en-US" altLang="ja-JP" sz="700" u="sng" kern="0">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54769" y="986757"/>
            <a:ext cx="1486164"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panose="020B0604030504040204" pitchFamily="50" charset="-128"/>
                <a:ea typeface="Meiryo UI" panose="020B0604030504040204" pitchFamily="50" charset="-128"/>
              </a:rPr>
              <a:t>複数年にわたる事業計画</a:t>
            </a:r>
            <a:endParaRPr kumimoji="0" lang="en-US" altLang="ja-JP" sz="800" b="1" i="0" u="sng"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9" name="四角形: 角を丸くする 9">
            <a:extLst>
              <a:ext uri="{FF2B5EF4-FFF2-40B4-BE49-F238E27FC236}">
                <a16:creationId xmlns:a16="http://schemas.microsoft.com/office/drawing/2014/main" id="{67F30B33-E761-B0A2-0CB7-A014CB10B252}"/>
              </a:ext>
            </a:extLst>
          </p:cNvPr>
          <p:cNvSpPr/>
          <p:nvPr/>
        </p:nvSpPr>
        <p:spPr>
          <a:xfrm>
            <a:off x="130969" y="1470864"/>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panose="020B0604030504040204" pitchFamily="50" charset="-128"/>
                <a:ea typeface="Meiryo UI" panose="020B0604030504040204" pitchFamily="50" charset="-128"/>
              </a:rPr>
              <a:t>事業概要（１年目）</a:t>
            </a:r>
            <a:endParaRPr kumimoji="0" lang="en-US" altLang="ja-JP" sz="800" b="1" i="0" u="sng"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10" name="四角形: 角を丸くする 9">
            <a:extLst>
              <a:ext uri="{FF2B5EF4-FFF2-40B4-BE49-F238E27FC236}">
                <a16:creationId xmlns:a16="http://schemas.microsoft.com/office/drawing/2014/main" id="{0F4E48AB-489E-186E-7324-D7D2D02B34AE}"/>
              </a:ext>
            </a:extLst>
          </p:cNvPr>
          <p:cNvSpPr/>
          <p:nvPr/>
        </p:nvSpPr>
        <p:spPr>
          <a:xfrm>
            <a:off x="130968" y="1664283"/>
            <a:ext cx="4898232" cy="4843050"/>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１枚目の記載をコピー＆ペーストしていただいて構いません。</a:t>
            </a:r>
            <a:endParaRPr lang="en-US" altLang="ja-JP" sz="700" u="sng" kern="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実施する事業について、どこで、いつ、だれが、何を目的に、どのように実施するかを明記するようにしてください。</a:t>
            </a:r>
            <a:endParaRPr lang="en-US" altLang="ja-JP" sz="700" u="sng" kern="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また、特に実証事業に当たっては、今回申請する手段・手法を選択した背景・考え方について、明記するようにしてください。</a:t>
            </a:r>
            <a:endParaRPr lang="en-US" altLang="ja-JP" sz="700" u="sng" kern="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実施するに当たって、他事業者による取組と比較して本事業が有意であると考えるポイントについて、あれば明記するようにしてください。</a:t>
            </a:r>
            <a:endParaRPr lang="en-US" altLang="ja-JP" sz="700" u="sng" kern="0">
              <a:latin typeface="Meiryo UI" panose="020B0604030504040204" pitchFamily="50" charset="-128"/>
              <a:ea typeface="Meiryo UI" panose="020B0604030504040204" pitchFamily="50" charset="-128"/>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a:latin typeface="Meiryo UI" panose="020B0604030504040204" pitchFamily="50" charset="-128"/>
                <a:ea typeface="Meiryo UI" panose="020B0604030504040204" pitchFamily="50" charset="-128"/>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a:ln>
                  <a:noFill/>
                </a:ln>
                <a:effectLst/>
                <a:uLnTx/>
                <a:uFillTx/>
                <a:latin typeface="Meiryo UI" panose="020B0604030504040204" pitchFamily="50" charset="-128"/>
                <a:ea typeface="Meiryo UI" panose="020B0604030504040204" pitchFamily="50" charset="-128"/>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a:latin typeface="Meiryo UI" panose="020B0604030504040204" pitchFamily="50" charset="-128"/>
                <a:ea typeface="Meiryo UI" panose="020B0604030504040204" pitchFamily="50" charset="-128"/>
              </a:rPr>
              <a:t>XXXXXXXXXXXXXXXXXXXXXXXXXXXXX</a:t>
            </a:r>
            <a:endParaRPr kumimoji="0" lang="en-US" altLang="ja-JP" sz="700" i="0" u="sng"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19" name="四角形: 角を丸くする 9">
            <a:extLst>
              <a:ext uri="{FF2B5EF4-FFF2-40B4-BE49-F238E27FC236}">
                <a16:creationId xmlns:a16="http://schemas.microsoft.com/office/drawing/2014/main" id="{65B3D41F-E9F7-276E-3B9E-F99094503ABD}"/>
              </a:ext>
            </a:extLst>
          </p:cNvPr>
          <p:cNvSpPr/>
          <p:nvPr/>
        </p:nvSpPr>
        <p:spPr>
          <a:xfrm>
            <a:off x="5280242" y="1470864"/>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panose="020B0604030504040204" pitchFamily="50" charset="-128"/>
                <a:ea typeface="Meiryo UI" panose="020B0604030504040204" pitchFamily="50" charset="-128"/>
              </a:rPr>
              <a:t>事業概要（２年目）</a:t>
            </a:r>
            <a:endParaRPr kumimoji="0" lang="en-US" altLang="ja-JP" sz="800" b="1" i="0" u="sng"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20" name="四角形: 角を丸くする 9">
            <a:extLst>
              <a:ext uri="{FF2B5EF4-FFF2-40B4-BE49-F238E27FC236}">
                <a16:creationId xmlns:a16="http://schemas.microsoft.com/office/drawing/2014/main" id="{EF3ACF5C-8E3D-5AF4-3840-A3D239CCC165}"/>
              </a:ext>
            </a:extLst>
          </p:cNvPr>
          <p:cNvSpPr/>
          <p:nvPr/>
        </p:nvSpPr>
        <p:spPr>
          <a:xfrm>
            <a:off x="5280241" y="1664283"/>
            <a:ext cx="4494790" cy="2464372"/>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endParaRPr kumimoji="0" lang="en-US" altLang="ja-JP" sz="70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21" name="四角形: 角を丸くする 9">
            <a:extLst>
              <a:ext uri="{FF2B5EF4-FFF2-40B4-BE49-F238E27FC236}">
                <a16:creationId xmlns:a16="http://schemas.microsoft.com/office/drawing/2014/main" id="{451C46DC-8150-18C9-458E-06DD1CD7CF50}"/>
              </a:ext>
            </a:extLst>
          </p:cNvPr>
          <p:cNvSpPr/>
          <p:nvPr/>
        </p:nvSpPr>
        <p:spPr>
          <a:xfrm>
            <a:off x="5280242" y="4415157"/>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panose="020B0604030504040204" pitchFamily="50" charset="-128"/>
                <a:ea typeface="Meiryo UI" panose="020B0604030504040204" pitchFamily="50" charset="-128"/>
              </a:rPr>
              <a:t>事業概要（３年目）</a:t>
            </a:r>
            <a:endParaRPr kumimoji="0" lang="en-US" altLang="ja-JP" sz="800" b="1" i="0" u="sng"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22" name="四角形: 角を丸くする 9">
            <a:extLst>
              <a:ext uri="{FF2B5EF4-FFF2-40B4-BE49-F238E27FC236}">
                <a16:creationId xmlns:a16="http://schemas.microsoft.com/office/drawing/2014/main" id="{06A6CCDA-E80F-4BDD-0F4D-32826B52EC63}"/>
              </a:ext>
            </a:extLst>
          </p:cNvPr>
          <p:cNvSpPr/>
          <p:nvPr/>
        </p:nvSpPr>
        <p:spPr>
          <a:xfrm>
            <a:off x="5280241" y="4608576"/>
            <a:ext cx="4494790" cy="1898757"/>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endParaRPr kumimoji="0" lang="en-US" altLang="ja-JP" sz="70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23" name="二等辺三角形 22">
            <a:extLst>
              <a:ext uri="{FF2B5EF4-FFF2-40B4-BE49-F238E27FC236}">
                <a16:creationId xmlns:a16="http://schemas.microsoft.com/office/drawing/2014/main" id="{2D4A6848-FB05-B131-B12B-65367B9D659A}"/>
              </a:ext>
            </a:extLst>
          </p:cNvPr>
          <p:cNvSpPr/>
          <p:nvPr/>
        </p:nvSpPr>
        <p:spPr>
          <a:xfrm rot="5400000">
            <a:off x="4806560" y="2817093"/>
            <a:ext cx="696321" cy="158751"/>
          </a:xfrm>
          <a:prstGeom prst="triangle">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4" name="二等辺三角形 23">
            <a:extLst>
              <a:ext uri="{FF2B5EF4-FFF2-40B4-BE49-F238E27FC236}">
                <a16:creationId xmlns:a16="http://schemas.microsoft.com/office/drawing/2014/main" id="{DBAFC271-CA8F-2F20-BF5C-0D5939FF3EB0}"/>
              </a:ext>
            </a:extLst>
          </p:cNvPr>
          <p:cNvSpPr/>
          <p:nvPr/>
        </p:nvSpPr>
        <p:spPr>
          <a:xfrm rot="10800000">
            <a:off x="7179475" y="4209864"/>
            <a:ext cx="696321" cy="158751"/>
          </a:xfrm>
          <a:prstGeom prst="triangle">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6" name="タイトル 1">
            <a:extLst>
              <a:ext uri="{FF2B5EF4-FFF2-40B4-BE49-F238E27FC236}">
                <a16:creationId xmlns:a16="http://schemas.microsoft.com/office/drawing/2014/main" id="{C9979A2D-7E5B-ADCD-8E93-4A09335535CA}"/>
              </a:ext>
            </a:extLst>
          </p:cNvPr>
          <p:cNvSpPr txBox="1">
            <a:spLocks/>
          </p:cNvSpPr>
          <p:nvPr/>
        </p:nvSpPr>
        <p:spPr>
          <a:xfrm>
            <a:off x="1" y="0"/>
            <a:ext cx="9905999" cy="193419"/>
          </a:xfrm>
          <a:prstGeom prst="rect">
            <a:avLst/>
          </a:prstGeom>
          <a:solidFill>
            <a:schemeClr val="accent1"/>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defRPr/>
            </a:pPr>
            <a:r>
              <a:rPr lang="ja-JP" altLang="en-US" sz="1100" b="1">
                <a:solidFill>
                  <a:schemeClr val="bg1"/>
                </a:solidFill>
                <a:latin typeface="Meiryo UI" panose="020B0604030504040204" pitchFamily="50" charset="-128"/>
                <a:ea typeface="Meiryo UI" panose="020B0604030504040204" pitchFamily="50" charset="-128"/>
              </a:rPr>
              <a:t>令和８年度</a:t>
            </a:r>
            <a:r>
              <a:rPr lang="en-US" altLang="ja-JP" sz="1100" b="1">
                <a:solidFill>
                  <a:schemeClr val="bg1"/>
                </a:solidFill>
                <a:latin typeface="Meiryo UI" panose="020B0604030504040204" pitchFamily="50" charset="-128"/>
                <a:ea typeface="Meiryo UI" panose="020B0604030504040204" pitchFamily="50" charset="-128"/>
              </a:rPr>
              <a:t>_</a:t>
            </a:r>
            <a:r>
              <a:rPr lang="ja-JP" altLang="en-US" sz="1100" b="1">
                <a:solidFill>
                  <a:schemeClr val="bg1"/>
                </a:solidFill>
                <a:latin typeface="Meiryo UI" panose="020B0604030504040204" pitchFamily="50" charset="-128"/>
                <a:ea typeface="Meiryo UI" panose="020B0604030504040204" pitchFamily="50" charset="-128"/>
              </a:rPr>
              <a:t>オーバーツーリズムの未然防止・抑制をはじめとする観光地の面的受入環境整備促進事業</a:t>
            </a:r>
          </a:p>
        </p:txBody>
      </p:sp>
      <p:sp>
        <p:nvSpPr>
          <p:cNvPr id="8" name="タイトル 1">
            <a:extLst>
              <a:ext uri="{FF2B5EF4-FFF2-40B4-BE49-F238E27FC236}">
                <a16:creationId xmlns:a16="http://schemas.microsoft.com/office/drawing/2014/main" id="{F8E0A996-3F20-1628-33B7-AC1E730CB821}"/>
              </a:ext>
            </a:extLst>
          </p:cNvPr>
          <p:cNvSpPr txBox="1">
            <a:spLocks/>
          </p:cNvSpPr>
          <p:nvPr/>
        </p:nvSpPr>
        <p:spPr>
          <a:xfrm>
            <a:off x="6981825" y="0"/>
            <a:ext cx="2924175" cy="193418"/>
          </a:xfrm>
          <a:prstGeom prst="rect">
            <a:avLst/>
          </a:prstGeom>
          <a:solidFill>
            <a:schemeClr val="accent1"/>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dirty="0">
                <a:solidFill>
                  <a:schemeClr val="bg1"/>
                </a:solidFill>
                <a:latin typeface="Meiryo UI" panose="020B0604030504040204" pitchFamily="50" charset="-128"/>
                <a:ea typeface="Meiryo UI" panose="020B0604030504040204" pitchFamily="50" charset="-128"/>
              </a:rPr>
              <a:t>地域一体型・一般型共通</a:t>
            </a:r>
            <a:r>
              <a:rPr lang="en-US" altLang="ja-JP" sz="1100" b="1" dirty="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様式４ー</a:t>
            </a:r>
            <a:r>
              <a:rPr lang="en-US" altLang="ja-JP" sz="1100" b="1" dirty="0">
                <a:solidFill>
                  <a:schemeClr val="bg1"/>
                </a:solidFill>
                <a:latin typeface="Meiryo UI" panose="020B0604030504040204" pitchFamily="50" charset="-128"/>
                <a:ea typeface="Meiryo UI" panose="020B0604030504040204" pitchFamily="50" charset="-128"/>
              </a:rPr>
              <a:t>B】</a:t>
            </a:r>
            <a:endParaRPr lang="ja-JP" altLang="en-US" sz="1100" b="1" dirty="0">
              <a:solidFill>
                <a:schemeClr val="bg1"/>
              </a:solidFill>
              <a:latin typeface="Meiryo UI" panose="020B0604030504040204" pitchFamily="50" charset="-128"/>
              <a:ea typeface="Meiryo UI" panose="020B0604030504040204" pitchFamily="50" charset="-128"/>
            </a:endParaRPr>
          </a:p>
        </p:txBody>
      </p:sp>
      <p:sp>
        <p:nvSpPr>
          <p:cNvPr id="12" name="四角形: 角を丸くする 9">
            <a:extLst>
              <a:ext uri="{FF2B5EF4-FFF2-40B4-BE49-F238E27FC236}">
                <a16:creationId xmlns:a16="http://schemas.microsoft.com/office/drawing/2014/main" id="{E64B95B3-C499-9A52-DC95-CD139158CB8C}"/>
              </a:ext>
            </a:extLst>
          </p:cNvPr>
          <p:cNvSpPr/>
          <p:nvPr/>
        </p:nvSpPr>
        <p:spPr>
          <a:xfrm>
            <a:off x="7476798" y="334575"/>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補助対象経費：</a:t>
            </a:r>
            <a:r>
              <a:rPr lang="en-US" altLang="ja-JP" sz="900" kern="0" dirty="0">
                <a:solidFill>
                  <a:srgbClr val="000000"/>
                </a:solidFill>
                <a:latin typeface="Meiryo UI" panose="020B0604030504040204" pitchFamily="50" charset="-128"/>
                <a:ea typeface="Meiryo UI" panose="020B0604030504040204" pitchFamily="50" charset="-128"/>
              </a:rPr>
              <a:t>X,000,0000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3" name="四角形: 角を丸くする 9">
            <a:extLst>
              <a:ext uri="{FF2B5EF4-FFF2-40B4-BE49-F238E27FC236}">
                <a16:creationId xmlns:a16="http://schemas.microsoft.com/office/drawing/2014/main" id="{5BB1A997-F4C3-9920-27CE-59A3AA0CE870}"/>
              </a:ext>
            </a:extLst>
          </p:cNvPr>
          <p:cNvSpPr/>
          <p:nvPr/>
        </p:nvSpPr>
        <p:spPr>
          <a:xfrm>
            <a:off x="7476798" y="598592"/>
            <a:ext cx="2393259" cy="216000"/>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申請補助金額：</a:t>
            </a:r>
            <a:r>
              <a:rPr lang="en-US" altLang="ja-JP" sz="900" kern="0" dirty="0">
                <a:solidFill>
                  <a:srgbClr val="000000"/>
                </a:solidFill>
                <a:latin typeface="Meiryo UI" panose="020B0604030504040204" pitchFamily="50" charset="-128"/>
                <a:ea typeface="Meiryo UI" panose="020B0604030504040204" pitchFamily="50" charset="-128"/>
              </a:rPr>
              <a:t>X,000,0000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graphicFrame>
        <p:nvGraphicFramePr>
          <p:cNvPr id="18" name="表 17">
            <a:extLst>
              <a:ext uri="{FF2B5EF4-FFF2-40B4-BE49-F238E27FC236}">
                <a16:creationId xmlns:a16="http://schemas.microsoft.com/office/drawing/2014/main" id="{A8DF4CA3-E174-54F6-E8A3-1B5646570EDD}"/>
              </a:ext>
            </a:extLst>
          </p:cNvPr>
          <p:cNvGraphicFramePr>
            <a:graphicFrameLocks noGrp="1"/>
          </p:cNvGraphicFramePr>
          <p:nvPr/>
        </p:nvGraphicFramePr>
        <p:xfrm>
          <a:off x="6018664" y="324460"/>
          <a:ext cx="1337945" cy="504000"/>
        </p:xfrm>
        <a:graphic>
          <a:graphicData uri="http://schemas.openxmlformats.org/drawingml/2006/table">
            <a:tbl>
              <a:tblPr firstRow="1" bandRow="1">
                <a:tableStyleId>{5C22544A-7EE6-4342-B048-85BDC9FD1C3A}</a:tableStyleId>
              </a:tblPr>
              <a:tblGrid>
                <a:gridCol w="1337945">
                  <a:extLst>
                    <a:ext uri="{9D8B030D-6E8A-4147-A177-3AD203B41FA5}">
                      <a16:colId xmlns:a16="http://schemas.microsoft.com/office/drawing/2014/main" val="821479726"/>
                    </a:ext>
                  </a:extLst>
                </a:gridCol>
              </a:tblGrid>
              <a:tr h="2271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類型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56369489"/>
                  </a:ext>
                </a:extLst>
              </a:tr>
              <a:tr h="276801">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（地域一体型</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一般型）</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
        <p:nvSpPr>
          <p:cNvPr id="3" name="正方形/長方形 2">
            <a:extLst>
              <a:ext uri="{FF2B5EF4-FFF2-40B4-BE49-F238E27FC236}">
                <a16:creationId xmlns:a16="http://schemas.microsoft.com/office/drawing/2014/main" id="{278B7054-7A33-96A6-DE8A-DFBE9AD1EC57}"/>
              </a:ext>
            </a:extLst>
          </p:cNvPr>
          <p:cNvSpPr/>
          <p:nvPr/>
        </p:nvSpPr>
        <p:spPr>
          <a:xfrm>
            <a:off x="-3589943" y="40835"/>
            <a:ext cx="3342415" cy="1066467"/>
          </a:xfrm>
          <a:prstGeom prst="rect">
            <a:avLst/>
          </a:prstGeom>
          <a:solidFill>
            <a:schemeClr val="accent1">
              <a:lumMod val="20000"/>
              <a:lumOff val="80000"/>
            </a:schemeClr>
          </a:solid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800" b="1" dirty="0">
                <a:solidFill>
                  <a:schemeClr val="tx1"/>
                </a:solidFill>
                <a:latin typeface="Yu Gothic UI" panose="020B0500000000000000" pitchFamily="50" charset="-128"/>
                <a:ea typeface="Yu Gothic UI" panose="020B0500000000000000" pitchFamily="50" charset="-128"/>
              </a:rPr>
              <a:t>記入例・留意事項</a:t>
            </a:r>
            <a:endParaRPr kumimoji="1" lang="en-US" altLang="ja-JP" sz="1800" b="1" dirty="0">
              <a:solidFill>
                <a:schemeClr val="tx1"/>
              </a:solidFill>
              <a:latin typeface="Yu Gothic UI" panose="020B0500000000000000" pitchFamily="50" charset="-128"/>
              <a:ea typeface="Yu Gothic UI" panose="020B0500000000000000" pitchFamily="50" charset="-128"/>
            </a:endParaRPr>
          </a:p>
          <a:p>
            <a:pPr algn="ctr"/>
            <a:r>
              <a:rPr kumimoji="1" lang="ja-JP" altLang="en-US" sz="1800" b="0" dirty="0">
                <a:solidFill>
                  <a:schemeClr val="tx1"/>
                </a:solidFill>
                <a:latin typeface="Yu Gothic UI" panose="020B0500000000000000" pitchFamily="50" charset="-128"/>
                <a:ea typeface="Yu Gothic UI" panose="020B0500000000000000" pitchFamily="50" charset="-128"/>
              </a:rPr>
              <a:t>申請時本シートは削除すること</a:t>
            </a:r>
          </a:p>
        </p:txBody>
      </p:sp>
      <p:sp>
        <p:nvSpPr>
          <p:cNvPr id="4" name="正方形/長方形 3">
            <a:extLst>
              <a:ext uri="{FF2B5EF4-FFF2-40B4-BE49-F238E27FC236}">
                <a16:creationId xmlns:a16="http://schemas.microsoft.com/office/drawing/2014/main" id="{1E10846D-3434-8161-4C3A-B05C7008BFF4}"/>
              </a:ext>
            </a:extLst>
          </p:cNvPr>
          <p:cNvSpPr/>
          <p:nvPr/>
        </p:nvSpPr>
        <p:spPr bwMode="gray">
          <a:xfrm>
            <a:off x="5968808" y="-622195"/>
            <a:ext cx="2683188" cy="485922"/>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b="1" dirty="0">
                <a:latin typeface="Yu Gothic UI" panose="020B0500000000000000" pitchFamily="50" charset="-128"/>
                <a:ea typeface="Yu Gothic UI" panose="020B0500000000000000" pitchFamily="50" charset="-128"/>
                <a:cs typeface="+mn-cs"/>
              </a:rPr>
              <a:t>類型：該当していない方を削除すること</a:t>
            </a:r>
            <a:endParaRPr kumimoji="1" lang="en-US" altLang="ja-JP" sz="1050" b="1" dirty="0">
              <a:latin typeface="Yu Gothic UI" panose="020B0500000000000000" pitchFamily="50" charset="-128"/>
              <a:ea typeface="Yu Gothic UI" panose="020B0500000000000000" pitchFamily="50" charset="-128"/>
              <a:cs typeface="+mn-cs"/>
            </a:endParaRPr>
          </a:p>
        </p:txBody>
      </p:sp>
      <p:cxnSp>
        <p:nvCxnSpPr>
          <p:cNvPr id="5" name="直線矢印コネクタ 4">
            <a:extLst>
              <a:ext uri="{FF2B5EF4-FFF2-40B4-BE49-F238E27FC236}">
                <a16:creationId xmlns:a16="http://schemas.microsoft.com/office/drawing/2014/main" id="{6F5103CD-C9D0-A057-595A-8A985097C817}"/>
              </a:ext>
            </a:extLst>
          </p:cNvPr>
          <p:cNvCxnSpPr>
            <a:cxnSpLocks/>
            <a:stCxn id="4" idx="1"/>
          </p:cNvCxnSpPr>
          <p:nvPr/>
        </p:nvCxnSpPr>
        <p:spPr>
          <a:xfrm>
            <a:off x="5968808" y="-379234"/>
            <a:ext cx="326734" cy="93582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1" name="正方形/長方形 10">
            <a:extLst>
              <a:ext uri="{FF2B5EF4-FFF2-40B4-BE49-F238E27FC236}">
                <a16:creationId xmlns:a16="http://schemas.microsoft.com/office/drawing/2014/main" id="{565E503C-8EA5-E684-9618-22695B6EC267}"/>
              </a:ext>
            </a:extLst>
          </p:cNvPr>
          <p:cNvSpPr/>
          <p:nvPr/>
        </p:nvSpPr>
        <p:spPr bwMode="gray">
          <a:xfrm>
            <a:off x="-3446030" y="1146074"/>
            <a:ext cx="3198502" cy="1009221"/>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Ø"/>
              <a:tabLst/>
            </a:pPr>
            <a:r>
              <a:rPr kumimoji="1" lang="ja-JP" altLang="en-US" sz="1050" b="1" dirty="0">
                <a:solidFill>
                  <a:srgbClr val="C00000"/>
                </a:solidFill>
                <a:latin typeface="+mj-ea"/>
                <a:ea typeface="+mj-ea"/>
                <a:cs typeface="+mn-cs"/>
              </a:rPr>
              <a:t>補助対象事業者が、補助事業ごとに記載</a:t>
            </a:r>
            <a:r>
              <a:rPr kumimoji="1" lang="ja-JP" altLang="en-US" sz="1050" b="1" dirty="0">
                <a:solidFill>
                  <a:prstClr val="black"/>
                </a:solidFill>
                <a:latin typeface="+mj-ea"/>
                <a:ea typeface="+mj-ea"/>
                <a:cs typeface="+mn-cs"/>
              </a:rPr>
              <a:t>。同一の補助対象事業者が、補助事業を複数実施する場合、当該様式は、補助事業ごとに分けて提出する必要</a:t>
            </a:r>
            <a:endParaRPr kumimoji="1" lang="en-US" altLang="ja-JP" sz="1050" b="1" dirty="0">
              <a:solidFill>
                <a:prstClr val="black"/>
              </a:solidFill>
              <a:latin typeface="+mj-ea"/>
              <a:ea typeface="+mj-ea"/>
              <a:cs typeface="+mn-cs"/>
            </a:endParaRPr>
          </a:p>
        </p:txBody>
      </p:sp>
      <p:sp>
        <p:nvSpPr>
          <p:cNvPr id="14" name="四角形: 角を丸くする 9">
            <a:extLst>
              <a:ext uri="{FF2B5EF4-FFF2-40B4-BE49-F238E27FC236}">
                <a16:creationId xmlns:a16="http://schemas.microsoft.com/office/drawing/2014/main" id="{4564B34C-21E8-BBB0-1E18-B5C117E51665}"/>
              </a:ext>
            </a:extLst>
          </p:cNvPr>
          <p:cNvSpPr/>
          <p:nvPr/>
        </p:nvSpPr>
        <p:spPr>
          <a:xfrm>
            <a:off x="6018665" y="895800"/>
            <a:ext cx="3850822" cy="477763"/>
          </a:xfrm>
          <a:prstGeom prst="rect">
            <a:avLst/>
          </a:prstGeom>
          <a:solidFill>
            <a:schemeClr val="bg1"/>
          </a:solidFill>
          <a:ln w="19050">
            <a:solidFill>
              <a:schemeClr val="accent5"/>
            </a:solidFill>
            <a:prstDash val="dash"/>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900" kern="0" dirty="0">
                <a:solidFill>
                  <a:srgbClr val="FF0000"/>
                </a:solidFill>
                <a:highlight>
                  <a:srgbClr val="FFFF00"/>
                </a:highlight>
                <a:latin typeface="Meiryo UI"/>
                <a:ea typeface="Meiryo UI"/>
              </a:rPr>
              <a:t>【</a:t>
            </a:r>
            <a:r>
              <a:rPr lang="ja-JP" altLang="en-US" sz="900" kern="0" dirty="0">
                <a:solidFill>
                  <a:srgbClr val="FF0000"/>
                </a:solidFill>
                <a:highlight>
                  <a:srgbClr val="FFFF00"/>
                </a:highlight>
                <a:latin typeface="Meiryo UI"/>
                <a:ea typeface="Meiryo UI"/>
              </a:rPr>
              <a:t>留意事項</a:t>
            </a:r>
            <a:r>
              <a:rPr lang="en-US" altLang="ja-JP" sz="900" kern="0" dirty="0">
                <a:solidFill>
                  <a:srgbClr val="FF0000"/>
                </a:solidFill>
                <a:highlight>
                  <a:srgbClr val="FFFF00"/>
                </a:highlight>
                <a:latin typeface="Meiryo UI"/>
                <a:ea typeface="Meiryo UI"/>
              </a:rPr>
              <a:t>】</a:t>
            </a:r>
          </a:p>
          <a:p>
            <a:pPr marR="0" lvl="0" defTabSz="914400" rtl="0" eaLnBrk="1" fontAlgn="auto" latinLnBrk="0" hangingPunct="1">
              <a:lnSpc>
                <a:spcPct val="100000"/>
              </a:lnSpc>
              <a:spcBef>
                <a:spcPts val="0"/>
              </a:spcBef>
              <a:spcAft>
                <a:spcPts val="0"/>
              </a:spcAft>
              <a:buClrTx/>
              <a:buSzTx/>
              <a:tabLst/>
              <a:defRPr/>
            </a:pPr>
            <a:r>
              <a:rPr lang="ja-JP" altLang="en-US" sz="900" kern="0" dirty="0">
                <a:solidFill>
                  <a:srgbClr val="FF0000"/>
                </a:solidFill>
                <a:highlight>
                  <a:srgbClr val="FFFF00"/>
                </a:highlight>
                <a:latin typeface="Meiryo UI"/>
                <a:ea typeface="Meiryo UI"/>
              </a:rPr>
              <a:t>大規模な施設改修などをはじめとする単年度では完了が不可能な取組に限って、（最大３年間の）複数年度計画認定制度に申請することができます。</a:t>
            </a:r>
            <a:endParaRPr kumimoji="0" lang="en-US" altLang="ja-JP" sz="800" b="1" i="0" u="sng" strike="noStrike" kern="0" cap="none" spc="0" normalizeH="0" baseline="0" noProof="0" dirty="0">
              <a:ln>
                <a:noFill/>
              </a:ln>
              <a:solidFill>
                <a:srgbClr val="FF0000"/>
              </a:solidFill>
              <a:effectLst/>
              <a:highlight>
                <a:srgbClr val="FFFF00"/>
              </a:highlight>
              <a:uLnTx/>
              <a:uFillTx/>
              <a:latin typeface="Meiryo UI"/>
              <a:ea typeface="Meiryo UI"/>
              <a:cs typeface="+mn-cs"/>
            </a:endParaRPr>
          </a:p>
        </p:txBody>
      </p:sp>
    </p:spTree>
    <p:extLst>
      <p:ext uri="{BB962C8B-B14F-4D97-AF65-F5344CB8AC3E}">
        <p14:creationId xmlns:p14="http://schemas.microsoft.com/office/powerpoint/2010/main" val="3307535637"/>
      </p:ext>
    </p:extLst>
  </p:cSld>
  <p:clrMapOvr>
    <a:masterClrMapping/>
  </p:clrMapOvr>
</p:sld>
</file>

<file path=ppt/theme/theme1.xml><?xml version="1.0" encoding="utf-8"?>
<a:theme xmlns:a="http://schemas.openxmlformats.org/drawingml/2006/main" name="Office テーマ">
  <a:themeElements>
    <a:clrScheme name="ユーザー定義 5">
      <a:dk1>
        <a:srgbClr val="000000"/>
      </a:dk1>
      <a:lt1>
        <a:srgbClr val="FFFFFF"/>
      </a:lt1>
      <a:dk2>
        <a:srgbClr val="000000"/>
      </a:dk2>
      <a:lt2>
        <a:srgbClr val="808080"/>
      </a:lt2>
      <a:accent1>
        <a:srgbClr val="14518E"/>
      </a:accent1>
      <a:accent2>
        <a:srgbClr val="BBC8D8"/>
      </a:accent2>
      <a:accent3>
        <a:srgbClr val="C59650"/>
      </a:accent3>
      <a:accent4>
        <a:srgbClr val="EAEFF3"/>
      </a:accent4>
      <a:accent5>
        <a:srgbClr val="D1314A"/>
      </a:accent5>
      <a:accent6>
        <a:srgbClr val="404040"/>
      </a:accent6>
      <a:hlink>
        <a:srgbClr val="323366"/>
      </a:hlink>
      <a:folHlink>
        <a:srgbClr val="F44E2E"/>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d85c978-2231-4535-9a29-82d8d50718e4">
      <Terms xmlns="http://schemas.microsoft.com/office/infopath/2007/PartnerControls"/>
    </lcf76f155ced4ddcb4097134ff3c332f>
    <TaxCatchAll xmlns="dff9c8ec-6335-401b-98d1-76538194230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9E65CB7DF5E0814A885823ACA03ED713" ma:contentTypeVersion="10" ma:contentTypeDescription="新しいドキュメントを作成します。" ma:contentTypeScope="" ma:versionID="5fb5c83abcb379943fb3880191b8ae99">
  <xsd:schema xmlns:xsd="http://www.w3.org/2001/XMLSchema" xmlns:xs="http://www.w3.org/2001/XMLSchema" xmlns:p="http://schemas.microsoft.com/office/2006/metadata/properties" xmlns:ns2="ed85c978-2231-4535-9a29-82d8d50718e4" xmlns:ns3="dff9c8ec-6335-401b-98d1-76538194230e" targetNamespace="http://schemas.microsoft.com/office/2006/metadata/properties" ma:root="true" ma:fieldsID="354fe45017627384b91b9e8dd0942bca" ns2:_="" ns3:_="">
    <xsd:import namespace="ed85c978-2231-4535-9a29-82d8d50718e4"/>
    <xsd:import namespace="dff9c8ec-6335-401b-98d1-76538194230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85c978-2231-4535-9a29-82d8d50718e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6ebeabc6-1c0c-4751-aeab-3e30fad09a76"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ff9c8ec-6335-401b-98d1-76538194230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0207549-222a-4bdc-8ead-67f0d27ea9fa}" ma:internalName="TaxCatchAll" ma:showField="CatchAllData" ma:web="dff9c8ec-6335-401b-98d1-76538194230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6930A6E-60A8-4E55-90BA-21937BE85D5B}">
  <ds:schemaRefs>
    <ds:schemaRef ds:uri="http://schemas.microsoft.com/office/2006/metadata/properties"/>
    <ds:schemaRef ds:uri="http://schemas.microsoft.com/office/infopath/2007/PartnerControls"/>
    <ds:schemaRef ds:uri="ed85c978-2231-4535-9a29-82d8d50718e4"/>
    <ds:schemaRef ds:uri="dff9c8ec-6335-401b-98d1-76538194230e"/>
  </ds:schemaRefs>
</ds:datastoreItem>
</file>

<file path=customXml/itemProps2.xml><?xml version="1.0" encoding="utf-8"?>
<ds:datastoreItem xmlns:ds="http://schemas.openxmlformats.org/officeDocument/2006/customXml" ds:itemID="{45477469-11E5-4EC4-A85F-76DCB386F890}">
  <ds:schemaRefs>
    <ds:schemaRef ds:uri="http://schemas.microsoft.com/sharepoint/v3/contenttype/forms"/>
  </ds:schemaRefs>
</ds:datastoreItem>
</file>

<file path=customXml/itemProps3.xml><?xml version="1.0" encoding="utf-8"?>
<ds:datastoreItem xmlns:ds="http://schemas.openxmlformats.org/officeDocument/2006/customXml" ds:itemID="{84902451-89FD-49B7-BA82-8CE06FD767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85c978-2231-4535-9a29-82d8d50718e4"/>
    <ds:schemaRef ds:uri="dff9c8ec-6335-401b-98d1-7653819423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TotalTime>
  <Words>1474</Words>
  <Application>Microsoft Macintosh PowerPoint</Application>
  <PresentationFormat>A4 210 x 297 mm</PresentationFormat>
  <Paragraphs>161</Paragraphs>
  <Slides>4</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Meiryo UI</vt:lpstr>
      <vt:lpstr>Yu Gothic UI</vt:lpstr>
      <vt:lpstr>游ゴシック</vt:lpstr>
      <vt:lpstr>Aptos</vt:lpstr>
      <vt:lpstr>Aptos Display</vt:lpstr>
      <vt:lpstr>Arial</vt:lpstr>
      <vt:lpstr>Wingdings</vt:lpstr>
      <vt:lpstr>Office テーマ</vt:lpstr>
      <vt:lpstr>令和８年度_オーバーツーリズムの未然防止・抑制をはじめとする観光地の面的受入環境整備促進事業</vt:lpstr>
      <vt:lpstr>PowerPoint プレゼンテーション</vt:lpstr>
      <vt:lpstr>令和８年度_オーバーツーリズムの未然防止・抑制をはじめとする観光地の面的受入環境整備促進事業</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lastModifiedBy>
  <cp:revision>2</cp:revision>
  <dcterms:modified xsi:type="dcterms:W3CDTF">2026-05-20T05:04:30Z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0x0101009E65CB7DF5E0814A885823ACA03ED713</vt:lpwstr>
  </property>
</Properties>
</file>